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handoutMasterIdLst>
    <p:handoutMasterId r:id="rId85"/>
  </p:handoutMasterIdLst>
  <p:sldIdLst>
    <p:sldId id="256" r:id="rId2"/>
    <p:sldId id="257" r:id="rId3"/>
    <p:sldId id="289"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83" r:id="rId21"/>
    <p:sldId id="275" r:id="rId22"/>
    <p:sldId id="276" r:id="rId23"/>
    <p:sldId id="277" r:id="rId24"/>
    <p:sldId id="278" r:id="rId25"/>
    <p:sldId id="279" r:id="rId26"/>
    <p:sldId id="280" r:id="rId27"/>
    <p:sldId id="281" r:id="rId28"/>
    <p:sldId id="284" r:id="rId29"/>
    <p:sldId id="290" r:id="rId30"/>
    <p:sldId id="302" r:id="rId31"/>
    <p:sldId id="285" r:id="rId32"/>
    <p:sldId id="286" r:id="rId33"/>
    <p:sldId id="287" r:id="rId34"/>
    <p:sldId id="288" r:id="rId35"/>
    <p:sldId id="291" r:id="rId36"/>
    <p:sldId id="292" r:id="rId37"/>
    <p:sldId id="293" r:id="rId38"/>
    <p:sldId id="294" r:id="rId39"/>
    <p:sldId id="295" r:id="rId40"/>
    <p:sldId id="296" r:id="rId41"/>
    <p:sldId id="297" r:id="rId42"/>
    <p:sldId id="308" r:id="rId43"/>
    <p:sldId id="298" r:id="rId44"/>
    <p:sldId id="299" r:id="rId45"/>
    <p:sldId id="300" r:id="rId46"/>
    <p:sldId id="303" r:id="rId47"/>
    <p:sldId id="304" r:id="rId48"/>
    <p:sldId id="305" r:id="rId49"/>
    <p:sldId id="306" r:id="rId50"/>
    <p:sldId id="307" r:id="rId51"/>
    <p:sldId id="301"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8" autoAdjust="0"/>
    <p:restoredTop sz="95223"/>
  </p:normalViewPr>
  <p:slideViewPr>
    <p:cSldViewPr snapToGrid="0">
      <p:cViewPr varScale="1">
        <p:scale>
          <a:sx n="98" d="100"/>
          <a:sy n="98" d="100"/>
        </p:scale>
        <p:origin x="224" y="296"/>
      </p:cViewPr>
      <p:guideLst/>
    </p:cSldViewPr>
  </p:slideViewPr>
  <p:notesTextViewPr>
    <p:cViewPr>
      <p:scale>
        <a:sx n="1" d="1"/>
        <a:sy n="1" d="1"/>
      </p:scale>
      <p:origin x="0" y="0"/>
    </p:cViewPr>
  </p:notesTextViewPr>
  <p:notesViewPr>
    <p:cSldViewPr snapToGrid="0">
      <p:cViewPr varScale="1">
        <p:scale>
          <a:sx n="57" d="100"/>
          <a:sy n="57" d="100"/>
        </p:scale>
        <p:origin x="2508" y="7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handoutMaster" Target="handoutMasters/handoutMaster1.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5F2AFB-3E61-4393-BF77-5CBEE38C233E}" type="datetimeFigureOut">
              <a:rPr lang="zh-CN" altLang="en-US" smtClean="0"/>
              <a:t>2017/2/26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047542-E4ED-475E-BC52-26A65707F7C0}" type="slidenum">
              <a:rPr lang="zh-CN" altLang="en-US" smtClean="0"/>
              <a:t>‹#›</a:t>
            </a:fld>
            <a:endParaRPr lang="zh-CN" altLang="en-US"/>
          </a:p>
        </p:txBody>
      </p:sp>
    </p:spTree>
    <p:extLst>
      <p:ext uri="{BB962C8B-B14F-4D97-AF65-F5344CB8AC3E}">
        <p14:creationId xmlns:p14="http://schemas.microsoft.com/office/powerpoint/2010/main" val="2234301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10DE5D-0092-407B-BBC9-11C8A7A2E53D}" type="datetimeFigureOut">
              <a:rPr lang="zh-CN" altLang="en-US" smtClean="0"/>
              <a:t>2017/2/26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658DC9-D1B7-46B9-AAEE-D9164438E1E4}" type="slidenum">
              <a:rPr lang="zh-CN" altLang="en-US" smtClean="0"/>
              <a:t>‹#›</a:t>
            </a:fld>
            <a:endParaRPr lang="zh-CN" altLang="en-US"/>
          </a:p>
        </p:txBody>
      </p:sp>
    </p:spTree>
    <p:extLst>
      <p:ext uri="{BB962C8B-B14F-4D97-AF65-F5344CB8AC3E}">
        <p14:creationId xmlns:p14="http://schemas.microsoft.com/office/powerpoint/2010/main" val="3015777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658DC9-D1B7-46B9-AAEE-D9164438E1E4}" type="slidenum">
              <a:rPr lang="zh-CN" altLang="en-US" smtClean="0"/>
              <a:t>1</a:t>
            </a:fld>
            <a:endParaRPr lang="zh-CN" altLang="en-US"/>
          </a:p>
        </p:txBody>
      </p:sp>
    </p:spTree>
    <p:extLst>
      <p:ext uri="{BB962C8B-B14F-4D97-AF65-F5344CB8AC3E}">
        <p14:creationId xmlns:p14="http://schemas.microsoft.com/office/powerpoint/2010/main" val="907875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658DC9-D1B7-46B9-AAEE-D9164438E1E4}" type="slidenum">
              <a:rPr lang="zh-CN" altLang="en-US" smtClean="0"/>
              <a:t>7</a:t>
            </a:fld>
            <a:endParaRPr lang="zh-CN" altLang="en-US"/>
          </a:p>
        </p:txBody>
      </p:sp>
    </p:spTree>
    <p:extLst>
      <p:ext uri="{BB962C8B-B14F-4D97-AF65-F5344CB8AC3E}">
        <p14:creationId xmlns:p14="http://schemas.microsoft.com/office/powerpoint/2010/main" val="384043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658DC9-D1B7-46B9-AAEE-D9164438E1E4}" type="slidenum">
              <a:rPr lang="zh-CN" altLang="en-US" smtClean="0"/>
              <a:t>11</a:t>
            </a:fld>
            <a:endParaRPr lang="zh-CN" altLang="en-US"/>
          </a:p>
        </p:txBody>
      </p:sp>
    </p:spTree>
    <p:extLst>
      <p:ext uri="{BB962C8B-B14F-4D97-AF65-F5344CB8AC3E}">
        <p14:creationId xmlns:p14="http://schemas.microsoft.com/office/powerpoint/2010/main" val="2127360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即便是如此简单的函数</a:t>
            </a:r>
            <a:r>
              <a:rPr lang="en-US" altLang="zh-CN" dirty="0" smtClean="0"/>
              <a:t>Hessian</a:t>
            </a:r>
            <a:r>
              <a:rPr lang="zh-CN" altLang="en-US" dirty="0" smtClean="0"/>
              <a:t>矩阵的计算也非常复杂，这就是为什么</a:t>
            </a:r>
            <a:r>
              <a:rPr lang="en-US" altLang="zh-CN" dirty="0" smtClean="0"/>
              <a:t>Newton's method</a:t>
            </a:r>
            <a:r>
              <a:rPr lang="zh-CN" altLang="en-US" baseline="0" dirty="0" smtClean="0"/>
              <a:t>不常用的原因</a:t>
            </a:r>
            <a:endParaRPr lang="zh-CN" altLang="en-US" dirty="0"/>
          </a:p>
        </p:txBody>
      </p:sp>
      <p:sp>
        <p:nvSpPr>
          <p:cNvPr id="4" name="灯片编号占位符 3"/>
          <p:cNvSpPr>
            <a:spLocks noGrp="1"/>
          </p:cNvSpPr>
          <p:nvPr>
            <p:ph type="sldNum" sz="quarter" idx="10"/>
          </p:nvPr>
        </p:nvSpPr>
        <p:spPr/>
        <p:txBody>
          <a:bodyPr/>
          <a:lstStyle/>
          <a:p>
            <a:fld id="{8A658DC9-D1B7-46B9-AAEE-D9164438E1E4}" type="slidenum">
              <a:rPr lang="zh-CN" altLang="en-US" smtClean="0"/>
              <a:t>15</a:t>
            </a:fld>
            <a:endParaRPr lang="zh-CN" altLang="en-US"/>
          </a:p>
        </p:txBody>
      </p:sp>
    </p:spTree>
    <p:extLst>
      <p:ext uri="{BB962C8B-B14F-4D97-AF65-F5344CB8AC3E}">
        <p14:creationId xmlns:p14="http://schemas.microsoft.com/office/powerpoint/2010/main" val="2609974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B7B64E4-3240-4395-BB7D-B68F307B741E}" type="slidenum">
              <a:rPr lang="zh-CN" altLang="en-US" smtClean="0"/>
              <a:t>65</a:t>
            </a:fld>
            <a:endParaRPr lang="zh-CN" altLang="en-US"/>
          </a:p>
        </p:txBody>
      </p:sp>
    </p:spTree>
    <p:extLst>
      <p:ext uri="{BB962C8B-B14F-4D97-AF65-F5344CB8AC3E}">
        <p14:creationId xmlns:p14="http://schemas.microsoft.com/office/powerpoint/2010/main" val="1432816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31771C3-1366-436E-932B-E605E4241DD5}" type="datetime1">
              <a:rPr lang="zh-CN" altLang="en-US" smtClean="0"/>
              <a:t>2017/2/26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60F5-782E-4018-B295-D2E207BF597C}" type="slidenum">
              <a:rPr lang="zh-CN" altLang="en-US" smtClean="0"/>
              <a:t>‹#›</a:t>
            </a:fld>
            <a:endParaRPr lang="zh-CN" altLang="en-US"/>
          </a:p>
        </p:txBody>
      </p:sp>
    </p:spTree>
    <p:extLst>
      <p:ext uri="{BB962C8B-B14F-4D97-AF65-F5344CB8AC3E}">
        <p14:creationId xmlns:p14="http://schemas.microsoft.com/office/powerpoint/2010/main" val="2959325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8929F9B-A525-4D45-9C00-6A16CA65789D}" type="datetime1">
              <a:rPr lang="zh-CN" altLang="en-US" smtClean="0"/>
              <a:t>2017/2/26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60F5-782E-4018-B295-D2E207BF597C}" type="slidenum">
              <a:rPr lang="zh-CN" altLang="en-US" smtClean="0"/>
              <a:t>‹#›</a:t>
            </a:fld>
            <a:endParaRPr lang="zh-CN" altLang="en-US"/>
          </a:p>
        </p:txBody>
      </p:sp>
    </p:spTree>
    <p:extLst>
      <p:ext uri="{BB962C8B-B14F-4D97-AF65-F5344CB8AC3E}">
        <p14:creationId xmlns:p14="http://schemas.microsoft.com/office/powerpoint/2010/main" val="128816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28801B4-9204-4E13-B831-B3212CB3694A}" type="datetime1">
              <a:rPr lang="zh-CN" altLang="en-US" smtClean="0"/>
              <a:t>2017/2/26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60F5-782E-4018-B295-D2E207BF597C}" type="slidenum">
              <a:rPr lang="zh-CN" altLang="en-US" smtClean="0"/>
              <a:t>‹#›</a:t>
            </a:fld>
            <a:endParaRPr lang="zh-CN" altLang="en-US"/>
          </a:p>
        </p:txBody>
      </p:sp>
    </p:spTree>
    <p:extLst>
      <p:ext uri="{BB962C8B-B14F-4D97-AF65-F5344CB8AC3E}">
        <p14:creationId xmlns:p14="http://schemas.microsoft.com/office/powerpoint/2010/main" val="931456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2C183BF-4F16-4B48-9942-7BD6D9D78806}" type="datetime1">
              <a:rPr lang="zh-CN" altLang="en-US" smtClean="0"/>
              <a:t>2017/2/26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60F5-782E-4018-B295-D2E207BF597C}" type="slidenum">
              <a:rPr lang="zh-CN" altLang="en-US" smtClean="0"/>
              <a:t>‹#›</a:t>
            </a:fld>
            <a:endParaRPr lang="zh-CN" altLang="en-US"/>
          </a:p>
        </p:txBody>
      </p:sp>
    </p:spTree>
    <p:extLst>
      <p:ext uri="{BB962C8B-B14F-4D97-AF65-F5344CB8AC3E}">
        <p14:creationId xmlns:p14="http://schemas.microsoft.com/office/powerpoint/2010/main" val="518925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B014595-060A-44F0-AAE8-F08E1109A342}" type="datetime1">
              <a:rPr lang="zh-CN" altLang="en-US" smtClean="0"/>
              <a:t>2017/2/26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60F5-782E-4018-B295-D2E207BF597C}" type="slidenum">
              <a:rPr lang="zh-CN" altLang="en-US" smtClean="0"/>
              <a:t>‹#›</a:t>
            </a:fld>
            <a:endParaRPr lang="zh-CN" altLang="en-US"/>
          </a:p>
        </p:txBody>
      </p:sp>
    </p:spTree>
    <p:extLst>
      <p:ext uri="{BB962C8B-B14F-4D97-AF65-F5344CB8AC3E}">
        <p14:creationId xmlns:p14="http://schemas.microsoft.com/office/powerpoint/2010/main" val="1209470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0DA9A90-E8E1-42C7-B85D-121616D080ED}" type="datetime1">
              <a:rPr lang="zh-CN" altLang="en-US" smtClean="0"/>
              <a:t>2017/2/26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6B60F5-782E-4018-B295-D2E207BF597C}" type="slidenum">
              <a:rPr lang="zh-CN" altLang="en-US" smtClean="0"/>
              <a:t>‹#›</a:t>
            </a:fld>
            <a:endParaRPr lang="zh-CN" altLang="en-US"/>
          </a:p>
        </p:txBody>
      </p:sp>
    </p:spTree>
    <p:extLst>
      <p:ext uri="{BB962C8B-B14F-4D97-AF65-F5344CB8AC3E}">
        <p14:creationId xmlns:p14="http://schemas.microsoft.com/office/powerpoint/2010/main" val="2705275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961EE78-F8C4-4C8D-AC5C-FED8FD524B18}" type="datetime1">
              <a:rPr lang="zh-CN" altLang="en-US" smtClean="0"/>
              <a:t>2017/2/26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66B60F5-782E-4018-B295-D2E207BF597C}" type="slidenum">
              <a:rPr lang="zh-CN" altLang="en-US" smtClean="0"/>
              <a:t>‹#›</a:t>
            </a:fld>
            <a:endParaRPr lang="zh-CN" altLang="en-US"/>
          </a:p>
        </p:txBody>
      </p:sp>
    </p:spTree>
    <p:extLst>
      <p:ext uri="{BB962C8B-B14F-4D97-AF65-F5344CB8AC3E}">
        <p14:creationId xmlns:p14="http://schemas.microsoft.com/office/powerpoint/2010/main" val="182032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554D1F7-192E-4A1C-B56D-B394A6195B58}" type="datetime1">
              <a:rPr lang="zh-CN" altLang="en-US" smtClean="0"/>
              <a:t>2017/2/26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66B60F5-782E-4018-B295-D2E207BF597C}" type="slidenum">
              <a:rPr lang="zh-CN" altLang="en-US" smtClean="0"/>
              <a:t>‹#›</a:t>
            </a:fld>
            <a:endParaRPr lang="zh-CN" altLang="en-US"/>
          </a:p>
        </p:txBody>
      </p:sp>
    </p:spTree>
    <p:extLst>
      <p:ext uri="{BB962C8B-B14F-4D97-AF65-F5344CB8AC3E}">
        <p14:creationId xmlns:p14="http://schemas.microsoft.com/office/powerpoint/2010/main" val="91089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29E31EF-3ABD-42D9-83D9-4A10CD768C29}" type="datetime1">
              <a:rPr lang="zh-CN" altLang="en-US" smtClean="0"/>
              <a:t>2017/2/26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66B60F5-782E-4018-B295-D2E207BF597C}" type="slidenum">
              <a:rPr lang="zh-CN" altLang="en-US" smtClean="0"/>
              <a:t>‹#›</a:t>
            </a:fld>
            <a:endParaRPr lang="zh-CN" altLang="en-US"/>
          </a:p>
        </p:txBody>
      </p:sp>
    </p:spTree>
    <p:extLst>
      <p:ext uri="{BB962C8B-B14F-4D97-AF65-F5344CB8AC3E}">
        <p14:creationId xmlns:p14="http://schemas.microsoft.com/office/powerpoint/2010/main" val="197054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2809B2A-10D7-4C0A-B176-6E289DD5307F}" type="datetime1">
              <a:rPr lang="zh-CN" altLang="en-US" smtClean="0"/>
              <a:t>2017/2/26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6B60F5-782E-4018-B295-D2E207BF597C}" type="slidenum">
              <a:rPr lang="zh-CN" altLang="en-US" smtClean="0"/>
              <a:t>‹#›</a:t>
            </a:fld>
            <a:endParaRPr lang="zh-CN" altLang="en-US"/>
          </a:p>
        </p:txBody>
      </p:sp>
    </p:spTree>
    <p:extLst>
      <p:ext uri="{BB962C8B-B14F-4D97-AF65-F5344CB8AC3E}">
        <p14:creationId xmlns:p14="http://schemas.microsoft.com/office/powerpoint/2010/main" val="399485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DF6092A-684E-4E0C-8078-D490633D1A24}" type="datetime1">
              <a:rPr lang="zh-CN" altLang="en-US" smtClean="0"/>
              <a:t>2017/2/26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6B60F5-782E-4018-B295-D2E207BF597C}" type="slidenum">
              <a:rPr lang="zh-CN" altLang="en-US" smtClean="0"/>
              <a:t>‹#›</a:t>
            </a:fld>
            <a:endParaRPr lang="zh-CN" altLang="en-US"/>
          </a:p>
        </p:txBody>
      </p:sp>
    </p:spTree>
    <p:extLst>
      <p:ext uri="{BB962C8B-B14F-4D97-AF65-F5344CB8AC3E}">
        <p14:creationId xmlns:p14="http://schemas.microsoft.com/office/powerpoint/2010/main" val="79910286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4CADCF-96FE-4119-98A9-E2FC63C2AD68}" type="datetime1">
              <a:rPr lang="zh-CN" altLang="en-US" smtClean="0"/>
              <a:t>2017/2/26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B60F5-782E-4018-B295-D2E207BF597C}" type="slidenum">
              <a:rPr lang="zh-CN" altLang="en-US" smtClean="0"/>
              <a:t>‹#›</a:t>
            </a:fld>
            <a:endParaRPr lang="zh-CN" altLang="en-US"/>
          </a:p>
        </p:txBody>
      </p:sp>
    </p:spTree>
    <p:extLst>
      <p:ext uri="{BB962C8B-B14F-4D97-AF65-F5344CB8AC3E}">
        <p14:creationId xmlns:p14="http://schemas.microsoft.com/office/powerpoint/2010/main" val="2953137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jpg"/><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jpg"/><Relationship Id="rId5"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gif"/></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emf"/><Relationship Id="rId6"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jpg"/><Relationship Id="rId6" Type="http://schemas.openxmlformats.org/officeDocument/2006/relationships/image" Target="../media/image59.jpg"/><Relationship Id="rId7"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55.jpg"/></Relationships>
</file>

<file path=ppt/slides/_rels/slide18.xml.rels><?xml version="1.0" encoding="UTF-8" standalone="yes"?>
<Relationships xmlns="http://schemas.openxmlformats.org/package/2006/relationships"><Relationship Id="rId11" Type="http://schemas.openxmlformats.org/officeDocument/2006/relationships/image" Target="../media/image76.png"/><Relationship Id="rId12" Type="http://schemas.openxmlformats.org/officeDocument/2006/relationships/image" Target="../media/image77.png"/><Relationship Id="rId13"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72.png"/><Relationship Id="rId8" Type="http://schemas.openxmlformats.org/officeDocument/2006/relationships/image" Target="../media/image73.png"/><Relationship Id="rId9" Type="http://schemas.openxmlformats.org/officeDocument/2006/relationships/image" Target="../media/image74.png"/><Relationship Id="rId10"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hyperlink" Target="http://users.ics.forth.gr/~lourakis/levma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image" Target="../media/image89.jpg"/><Relationship Id="rId4" Type="http://schemas.openxmlformats.org/officeDocument/2006/relationships/image" Target="../media/image90.jpg"/><Relationship Id="rId5" Type="http://schemas.openxmlformats.org/officeDocument/2006/relationships/image" Target="../media/image91.jpg"/><Relationship Id="rId6" Type="http://schemas.openxmlformats.org/officeDocument/2006/relationships/image" Target="../media/image92.jpg"/><Relationship Id="rId7" Type="http://schemas.openxmlformats.org/officeDocument/2006/relationships/image" Target="../media/image93.jpeg"/><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22.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23.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hyperlink" Target="http://blog.csdn.net/itplus/article/details/21896981"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 Id="rId3" Type="http://schemas.openxmlformats.org/officeDocument/2006/relationships/image" Target="../media/image109.png"/></Relationships>
</file>

<file path=ppt/slides/_rels/slide27.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hokkan.org/software/liblbfgs/" TargetMode="External"/><Relationship Id="rId3" Type="http://schemas.openxmlformats.org/officeDocument/2006/relationships/hyperlink" Target="https://github.com/PatWie/CppNumericalSolver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20248;&#21270;&#31639;&#27861;&#24635;&#32467;.doc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32.xml.rels><?xml version="1.0" encoding="UTF-8" standalone="yes"?>
<Relationships xmlns="http://schemas.openxmlformats.org/package/2006/relationships"><Relationship Id="rId3" Type="http://schemas.openxmlformats.org/officeDocument/2006/relationships/image" Target="../media/image120.jp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image" Target="../media/image119.jpg"/></Relationships>
</file>

<file path=ppt/slides/_rels/slide33.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ng"/></Relationships>
</file>

<file path=ppt/slides/_rels/slide35.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image" Target="../media/image128.png"/></Relationships>
</file>

<file path=ppt/slides/_rels/slide36.xml.rels><?xml version="1.0" encoding="UTF-8" standalone="yes"?>
<Relationships xmlns="http://schemas.openxmlformats.org/package/2006/relationships"><Relationship Id="rId17" Type="http://schemas.openxmlformats.org/officeDocument/2006/relationships/image" Target="../media/image132.png"/><Relationship Id="rId18" Type="http://schemas.openxmlformats.org/officeDocument/2006/relationships/image" Target="../media/image133.png"/><Relationship Id="rId10" Type="http://schemas.openxmlformats.org/officeDocument/2006/relationships/image" Target="../media/image640.png"/><Relationship Id="rId11" Type="http://schemas.openxmlformats.org/officeDocument/2006/relationships/image" Target="../media/image670.png"/><Relationship Id="rId12" Type="http://schemas.openxmlformats.org/officeDocument/2006/relationships/image" Target="../media/image680.png"/><Relationship Id="rId13" Type="http://schemas.openxmlformats.org/officeDocument/2006/relationships/image" Target="../media/image690.png"/><Relationship Id="rId14" Type="http://schemas.openxmlformats.org/officeDocument/2006/relationships/image" Target="../media/image700.png"/><Relationship Id="rId15" Type="http://schemas.openxmlformats.org/officeDocument/2006/relationships/image" Target="../media/image710.png"/><Relationship Id="rId16" Type="http://schemas.openxmlformats.org/officeDocument/2006/relationships/image" Target="../media/image940.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png"/></Relationships>
</file>

<file path=ppt/slides/_rels/slide39.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4.xml.rels><?xml version="1.0" encoding="UTF-8" standalone="yes"?>
<Relationships xmlns="http://schemas.openxmlformats.org/package/2006/relationships"><Relationship Id="rId11" Type="http://schemas.openxmlformats.org/officeDocument/2006/relationships/image" Target="../media/image67.pn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70.png"/><Relationship Id="rId15" Type="http://schemas.openxmlformats.org/officeDocument/2006/relationships/image" Target="../media/image71.png"/><Relationship Id="rId16" Type="http://schemas.openxmlformats.org/officeDocument/2006/relationships/image" Target="../media/image94.png"/><Relationship Id="rId17" Type="http://schemas.openxmlformats.org/officeDocument/2006/relationships/image" Target="../media/image4.png"/><Relationship Id="rId1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64.png"/></Relationships>
</file>

<file path=ppt/slides/_rels/slide40.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5" Type="http://schemas.openxmlformats.org/officeDocument/2006/relationships/image" Target="../media/image143.png"/><Relationship Id="rId6" Type="http://schemas.openxmlformats.org/officeDocument/2006/relationships/image" Target="../media/image144.png"/><Relationship Id="rId1" Type="http://schemas.openxmlformats.org/officeDocument/2006/relationships/slideLayout" Target="../slideLayouts/slideLayout2.xml"/><Relationship Id="rId2" Type="http://schemas.openxmlformats.org/officeDocument/2006/relationships/image" Target="../media/image140.png"/></Relationships>
</file>

<file path=ppt/slides/_rels/slide41.xml.rels><?xml version="1.0" encoding="UTF-8" standalone="yes"?>
<Relationships xmlns="http://schemas.openxmlformats.org/package/2006/relationships"><Relationship Id="rId3" Type="http://schemas.openxmlformats.org/officeDocument/2006/relationships/image" Target="../media/image146.png"/><Relationship Id="rId4" Type="http://schemas.openxmlformats.org/officeDocument/2006/relationships/image" Target="../media/image147.png"/><Relationship Id="rId1" Type="http://schemas.openxmlformats.org/officeDocument/2006/relationships/slideLayout" Target="../slideLayouts/slideLayout2.xml"/><Relationship Id="rId2" Type="http://schemas.openxmlformats.org/officeDocument/2006/relationships/image" Target="../media/image145.png"/></Relationships>
</file>

<file path=ppt/slides/_rels/slide42.xml.rels><?xml version="1.0" encoding="UTF-8" standalone="yes"?>
<Relationships xmlns="http://schemas.openxmlformats.org/package/2006/relationships"><Relationship Id="rId3" Type="http://schemas.openxmlformats.org/officeDocument/2006/relationships/image" Target="../media/image146.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image" Target="../media/image150.png"/><Relationship Id="rId7" Type="http://schemas.openxmlformats.org/officeDocument/2006/relationships/image" Target="../media/image151.png"/><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43.xml.rels><?xml version="1.0" encoding="UTF-8" standalone="yes"?>
<Relationships xmlns="http://schemas.openxmlformats.org/package/2006/relationships"><Relationship Id="rId3" Type="http://schemas.openxmlformats.org/officeDocument/2006/relationships/image" Target="../media/image153.png"/><Relationship Id="rId4" Type="http://schemas.openxmlformats.org/officeDocument/2006/relationships/image" Target="../media/image154.png"/><Relationship Id="rId1" Type="http://schemas.openxmlformats.org/officeDocument/2006/relationships/slideLayout" Target="../slideLayouts/slideLayout2.xml"/><Relationship Id="rId2" Type="http://schemas.openxmlformats.org/officeDocument/2006/relationships/image" Target="../media/image152.png"/></Relationships>
</file>

<file path=ppt/slides/_rels/slide44.xml.rels><?xml version="1.0" encoding="UTF-8" standalone="yes"?>
<Relationships xmlns="http://schemas.openxmlformats.org/package/2006/relationships"><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image" Target="../media/image158.png"/><Relationship Id="rId6" Type="http://schemas.openxmlformats.org/officeDocument/2006/relationships/image" Target="../media/image159.png"/><Relationship Id="rId7" Type="http://schemas.openxmlformats.org/officeDocument/2006/relationships/image" Target="../media/image160.png"/><Relationship Id="rId8" Type="http://schemas.openxmlformats.org/officeDocument/2006/relationships/image" Target="../media/image161.png"/><Relationship Id="rId9" Type="http://schemas.openxmlformats.org/officeDocument/2006/relationships/image" Target="../media/image162.png"/><Relationship Id="rId10" Type="http://schemas.openxmlformats.org/officeDocument/2006/relationships/hyperlink" Target="http://blog.csdn.net/v_july_v/article/details/7624837" TargetMode="External"/><Relationship Id="rId1" Type="http://schemas.openxmlformats.org/officeDocument/2006/relationships/slideLayout" Target="../slideLayouts/slideLayout2.xml"/><Relationship Id="rId2" Type="http://schemas.openxmlformats.org/officeDocument/2006/relationships/image" Target="../media/image1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cs.ubc.ca/~schmidtm/Software/minFunc.html" TargetMode="External"/><Relationship Id="rId4" Type="http://schemas.openxmlformats.org/officeDocument/2006/relationships/oleObject" Target="../embeddings/oleObject1.bin"/><Relationship Id="rId5" Type="http://schemas.openxmlformats.org/officeDocument/2006/relationships/image" Target="../media/image164.wmf"/><Relationship Id="rId6" Type="http://schemas.openxmlformats.org/officeDocument/2006/relationships/image" Target="../media/image165.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6.png"/><Relationship Id="rId4" Type="http://schemas.openxmlformats.org/officeDocument/2006/relationships/image" Target="../media/image167.png"/><Relationship Id="rId1" Type="http://schemas.openxmlformats.org/officeDocument/2006/relationships/slideLayout" Target="../slideLayouts/slideLayout2.xml"/><Relationship Id="rId2" Type="http://schemas.openxmlformats.org/officeDocument/2006/relationships/hyperlink" Target="https://www.cs.ubc.ca/~schmidtm/Software/minFunc/examples.htm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69.png"/><Relationship Id="rId4" Type="http://schemas.openxmlformats.org/officeDocument/2006/relationships/image" Target="../media/image170.png"/><Relationship Id="rId1" Type="http://schemas.openxmlformats.org/officeDocument/2006/relationships/slideLayout" Target="../slideLayouts/slideLayout2.xml"/><Relationship Id="rId2" Type="http://schemas.openxmlformats.org/officeDocument/2006/relationships/image" Target="../media/image168.em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hyperlink" Target="http://ask.julyedu.com/question/276" TargetMode="External"/><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1.png"/></Relationships>
</file>

<file path=ppt/slides/_rels/slide55.xml.rels><?xml version="1.0" encoding="UTF-8" standalone="yes"?>
<Relationships xmlns="http://schemas.openxmlformats.org/package/2006/relationships"><Relationship Id="rId3" Type="http://schemas.openxmlformats.org/officeDocument/2006/relationships/image" Target="../media/image173.gif"/><Relationship Id="rId4" Type="http://schemas.openxmlformats.org/officeDocument/2006/relationships/image" Target="../media/image174.png"/><Relationship Id="rId5" Type="http://schemas.openxmlformats.org/officeDocument/2006/relationships/image" Target="../media/image175.png"/><Relationship Id="rId1" Type="http://schemas.openxmlformats.org/officeDocument/2006/relationships/slideLayout" Target="../slideLayouts/slideLayout2.xml"/><Relationship Id="rId2" Type="http://schemas.openxmlformats.org/officeDocument/2006/relationships/image" Target="../media/image172.gif"/></Relationships>
</file>

<file path=ppt/slides/_rels/slide56.xml.rels><?xml version="1.0" encoding="UTF-8" standalone="yes"?>
<Relationships xmlns="http://schemas.openxmlformats.org/package/2006/relationships"><Relationship Id="rId3" Type="http://schemas.openxmlformats.org/officeDocument/2006/relationships/hyperlink" Target="https://www.zhihu.com/question/40892922" TargetMode="External"/><Relationship Id="rId4" Type="http://schemas.openxmlformats.org/officeDocument/2006/relationships/hyperlink" Target="https://json0071.gitbooks.io/svm/content/sui_ji_ti_du_xia_jiang.html" TargetMode="External"/><Relationship Id="rId1" Type="http://schemas.openxmlformats.org/officeDocument/2006/relationships/slideLayout" Target="../slideLayouts/slideLayout2.xml"/><Relationship Id="rId2" Type="http://schemas.openxmlformats.org/officeDocument/2006/relationships/hyperlink" Target="https://www.zhihu.com/question/28728418"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6.png"/></Relationships>
</file>

<file path=ppt/slides/_rels/slide59.xml.rels><?xml version="1.0" encoding="UTF-8" standalone="yes"?>
<Relationships xmlns="http://schemas.openxmlformats.org/package/2006/relationships"><Relationship Id="rId3" Type="http://schemas.openxmlformats.org/officeDocument/2006/relationships/image" Target="../media/image168.emf"/><Relationship Id="rId4" Type="http://schemas.openxmlformats.org/officeDocument/2006/relationships/image" Target="../media/image169.png"/><Relationship Id="rId5" Type="http://schemas.openxmlformats.org/officeDocument/2006/relationships/image" Target="../media/image170.png"/><Relationship Id="rId1" Type="http://schemas.openxmlformats.org/officeDocument/2006/relationships/slideLayout" Target="../slideLayouts/slideLayout2.xml"/><Relationship Id="rId2" Type="http://schemas.openxmlformats.org/officeDocument/2006/relationships/image" Target="../media/image17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8.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9.png"/><Relationship Id="rId3" Type="http://schemas.openxmlformats.org/officeDocument/2006/relationships/image" Target="../media/image180.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sina.com.cn/s/blog_4d50f54b01015il4.htm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nblogs.com/jerrylead/archive/2011/04/06/2006936.html"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1" Type="http://schemas.openxmlformats.org/officeDocument/2006/relationships/image" Target="NULL"/><Relationship Id="rId12" Type="http://schemas.openxmlformats.org/officeDocument/2006/relationships/image" Target="NULL"/><Relationship Id="rId13" Type="http://schemas.openxmlformats.org/officeDocument/2006/relationships/image" Target="NULL"/><Relationship Id="rId14" Type="http://schemas.openxmlformats.org/officeDocument/2006/relationships/image" Target="NULL"/><Relationship Id="rId15" Type="http://schemas.openxmlformats.org/officeDocument/2006/relationships/image" Target="NULL"/><Relationship Id="rId16" Type="http://schemas.openxmlformats.org/officeDocument/2006/relationships/image" Target="NULL"/><Relationship Id="rId17" Type="http://schemas.openxmlformats.org/officeDocument/2006/relationships/image" Target="../media/image4.png"/><Relationship Id="rId1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7" Type="http://schemas.openxmlformats.org/officeDocument/2006/relationships/image" Target="NULL"/><Relationship Id="rId8" Type="http://schemas.openxmlformats.org/officeDocument/2006/relationships/image" Target="NULL"/><Relationship Id="rId9" Type="http://schemas.openxmlformats.org/officeDocument/2006/relationships/image" Target="NULL"/><Relationship Id="rId10" Type="http://schemas.openxmlformats.org/officeDocument/2006/relationships/image" Target="NUL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5" Type="http://schemas.openxmlformats.org/officeDocument/2006/relationships/image" Target="../media/image28.emf"/><Relationship Id="rId6"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1.jpe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5" Type="http://schemas.openxmlformats.org/officeDocument/2006/relationships/image" Target="../media/image28.emf"/><Relationship Id="rId6"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3" Type="http://schemas.openxmlformats.org/officeDocument/2006/relationships/image" Target="../media/image182.jpeg"/><Relationship Id="rId4" Type="http://schemas.openxmlformats.org/officeDocument/2006/relationships/image" Target="../media/image58.jpg"/><Relationship Id="rId5" Type="http://schemas.openxmlformats.org/officeDocument/2006/relationships/image" Target="../media/image59.jpg"/><Relationship Id="rId6" Type="http://schemas.openxmlformats.org/officeDocument/2006/relationships/image" Target="../media/image60.png"/><Relationship Id="rId7" Type="http://schemas.openxmlformats.org/officeDocument/2006/relationships/image" Target="../media/image56.png"/><Relationship Id="rId8"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38.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4.jpeg"/><Relationship Id="rId3" Type="http://schemas.openxmlformats.org/officeDocument/2006/relationships/image" Target="../media/image185.jpeg"/></Relationships>
</file>

<file path=ppt/slides/_rels/slide74.xml.rels><?xml version="1.0" encoding="UTF-8" standalone="yes"?>
<Relationships xmlns="http://schemas.openxmlformats.org/package/2006/relationships"><Relationship Id="rId3" Type="http://schemas.openxmlformats.org/officeDocument/2006/relationships/image" Target="../media/image120.jp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image" Target="../media/image119.jpg"/></Relationships>
</file>

<file path=ppt/slides/_rels/slide75.xml.rels><?xml version="1.0" encoding="UTF-8" standalone="yes"?>
<Relationships xmlns="http://schemas.openxmlformats.org/package/2006/relationships"><Relationship Id="rId17" Type="http://schemas.openxmlformats.org/officeDocument/2006/relationships/image" Target="../media/image132.png"/><Relationship Id="rId18" Type="http://schemas.openxmlformats.org/officeDocument/2006/relationships/image" Target="../media/image133.png"/><Relationship Id="rId10" Type="http://schemas.openxmlformats.org/officeDocument/2006/relationships/image" Target="NULL"/><Relationship Id="rId11" Type="http://schemas.openxmlformats.org/officeDocument/2006/relationships/image" Target="NULL"/><Relationship Id="rId12" Type="http://schemas.openxmlformats.org/officeDocument/2006/relationships/image" Target="NULL"/><Relationship Id="rId13" Type="http://schemas.openxmlformats.org/officeDocument/2006/relationships/image" Target="NULL"/><Relationship Id="rId14" Type="http://schemas.openxmlformats.org/officeDocument/2006/relationships/image" Target="NULL"/><Relationship Id="rId15"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73.gif"/><Relationship Id="rId4" Type="http://schemas.openxmlformats.org/officeDocument/2006/relationships/image" Target="../media/image174.png"/><Relationship Id="rId1" Type="http://schemas.openxmlformats.org/officeDocument/2006/relationships/slideLayout" Target="../slideLayouts/slideLayout2.xml"/><Relationship Id="rId2" Type="http://schemas.openxmlformats.org/officeDocument/2006/relationships/image" Target="../media/image172.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0.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7.png"/><Relationship Id="rId3" Type="http://schemas.openxmlformats.org/officeDocument/2006/relationships/image" Target="../media/image18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zhuyuehua.iteye.com/blog/121382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基本优化算法</a:t>
            </a:r>
            <a:r>
              <a:rPr lang="en-US" altLang="zh-CN" dirty="0" smtClean="0"/>
              <a:t/>
            </a:r>
            <a:br>
              <a:rPr lang="en-US" altLang="zh-CN" dirty="0" smtClean="0"/>
            </a:br>
            <a:r>
              <a:rPr lang="en-US" altLang="zh-CN" sz="3000" dirty="0" smtClean="0"/>
              <a:t>【Introduction】</a:t>
            </a:r>
            <a:endParaRPr lang="zh-CN" altLang="en-US" sz="3000" dirty="0"/>
          </a:p>
        </p:txBody>
      </p:sp>
      <p:sp>
        <p:nvSpPr>
          <p:cNvPr id="3" name="副标题 2"/>
          <p:cNvSpPr>
            <a:spLocks noGrp="1"/>
          </p:cNvSpPr>
          <p:nvPr>
            <p:ph type="subTitle" idx="1"/>
          </p:nvPr>
        </p:nvSpPr>
        <p:spPr/>
        <p:txBody>
          <a:bodyPr/>
          <a:lstStyle/>
          <a:p>
            <a:r>
              <a:rPr lang="en-US" altLang="zh-CN" dirty="0" err="1" smtClean="0"/>
              <a:t>Nicholas·L·Xianqiu</a:t>
            </a:r>
            <a:endParaRPr lang="zh-CN" altLang="en-US" dirty="0" smtClean="0"/>
          </a:p>
        </p:txBody>
      </p:sp>
      <p:sp>
        <p:nvSpPr>
          <p:cNvPr id="4" name="灯片编号占位符 3"/>
          <p:cNvSpPr>
            <a:spLocks noGrp="1"/>
          </p:cNvSpPr>
          <p:nvPr>
            <p:ph type="sldNum" sz="quarter" idx="12"/>
          </p:nvPr>
        </p:nvSpPr>
        <p:spPr/>
        <p:txBody>
          <a:bodyPr/>
          <a:lstStyle/>
          <a:p>
            <a:fld id="{866B60F5-782E-4018-B295-D2E207BF597C}" type="slidenum">
              <a:rPr lang="zh-CN" altLang="en-US" smtClean="0"/>
              <a:t>1</a:t>
            </a:fld>
            <a:endParaRPr lang="zh-CN" altLang="en-US"/>
          </a:p>
        </p:txBody>
      </p:sp>
    </p:spTree>
    <p:extLst>
      <p:ext uri="{BB962C8B-B14F-4D97-AF65-F5344CB8AC3E}">
        <p14:creationId xmlns:p14="http://schemas.microsoft.com/office/powerpoint/2010/main" val="18587706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梯度下降</a:t>
            </a:r>
            <a:r>
              <a:rPr lang="en-US" altLang="zh-CN" dirty="0" smtClean="0"/>
              <a:t>-Example</a:t>
            </a:r>
            <a:endParaRPr lang="zh-CN" altLang="en-US" dirty="0"/>
          </a:p>
        </p:txBody>
      </p:sp>
      <p:sp>
        <p:nvSpPr>
          <p:cNvPr id="3" name="内容占位符 2"/>
          <p:cNvSpPr>
            <a:spLocks noGrp="1"/>
          </p:cNvSpPr>
          <p:nvPr>
            <p:ph idx="1"/>
          </p:nvPr>
        </p:nvSpPr>
        <p:spPr/>
        <p:txBody>
          <a:bodyPr/>
          <a:lstStyle/>
          <a:p>
            <a:r>
              <a:rPr lang="zh-CN" altLang="en-US" dirty="0" smtClean="0"/>
              <a:t>墨西哥草帽函数：</a:t>
            </a:r>
            <a:endParaRPr lang="en-US" altLang="zh-CN" dirty="0" smtClean="0"/>
          </a:p>
          <a:p>
            <a:pPr marL="0" indent="0">
              <a:buNone/>
            </a:pPr>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10</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0552" y="1639333"/>
            <a:ext cx="3070860" cy="4627323"/>
          </a:xfrm>
          <a:prstGeom prst="rect">
            <a:avLst/>
          </a:prstGeom>
        </p:spPr>
      </p:pic>
      <p:pic>
        <p:nvPicPr>
          <p:cNvPr id="8" name="图片 7"/>
          <p:cNvPicPr>
            <a:picLocks noChangeAspect="1"/>
          </p:cNvPicPr>
          <p:nvPr/>
        </p:nvPicPr>
        <p:blipFill>
          <a:blip r:embed="rId3"/>
          <a:stretch>
            <a:fillRect/>
          </a:stretch>
        </p:blipFill>
        <p:spPr>
          <a:xfrm>
            <a:off x="3903259" y="1735932"/>
            <a:ext cx="2370958" cy="578955"/>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496" y="2449824"/>
            <a:ext cx="5343525" cy="4000500"/>
          </a:xfrm>
          <a:prstGeom prst="rect">
            <a:avLst/>
          </a:prstGeom>
        </p:spPr>
      </p:pic>
    </p:spTree>
    <p:extLst>
      <p:ext uri="{BB962C8B-B14F-4D97-AF65-F5344CB8AC3E}">
        <p14:creationId xmlns:p14="http://schemas.microsoft.com/office/powerpoint/2010/main" val="2669363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梯度下降</a:t>
            </a:r>
            <a:r>
              <a:rPr lang="en-US" altLang="zh-CN" dirty="0"/>
              <a:t>-Example</a:t>
            </a:r>
            <a:endParaRPr lang="zh-CN" altLang="en-US" dirty="0"/>
          </a:p>
        </p:txBody>
      </p:sp>
      <p:sp>
        <p:nvSpPr>
          <p:cNvPr id="3" name="内容占位符 2"/>
          <p:cNvSpPr>
            <a:spLocks noGrp="1"/>
          </p:cNvSpPr>
          <p:nvPr>
            <p:ph idx="1"/>
          </p:nvPr>
        </p:nvSpPr>
        <p:spPr/>
        <p:txBody>
          <a:bodyPr/>
          <a:lstStyle/>
          <a:p>
            <a:r>
              <a:rPr lang="zh-CN" altLang="en-US" dirty="0"/>
              <a:t>梯度</a:t>
            </a:r>
            <a:endParaRPr lang="en-US" altLang="zh-CN" dirty="0"/>
          </a:p>
          <a:p>
            <a:endParaRPr lang="en-US" altLang="zh-CN" dirty="0"/>
          </a:p>
          <a:p>
            <a:endParaRPr lang="en-US" altLang="zh-CN" dirty="0" smtClean="0"/>
          </a:p>
          <a:p>
            <a:r>
              <a:rPr lang="zh-CN" altLang="en-US" dirty="0" smtClean="0"/>
              <a:t>收敛图（</a:t>
            </a:r>
            <a:r>
              <a:rPr lang="en-US" altLang="zh-CN" dirty="0"/>
              <a:t>range=[-10,10,-10,10],</a:t>
            </a:r>
            <a:r>
              <a:rPr lang="en-US" altLang="zh-CN" dirty="0" smtClean="0"/>
              <a:t>step=0.2,scale=101</a:t>
            </a:r>
            <a:r>
              <a:rPr lang="en-US" altLang="zh-CN" dirty="0"/>
              <a:t>×</a:t>
            </a:r>
            <a:r>
              <a:rPr lang="en-US" altLang="zh-CN" dirty="0" smtClean="0"/>
              <a:t>101</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11</a:t>
            </a:fld>
            <a:endParaRPr lang="zh-CN" altLang="en-US"/>
          </a:p>
        </p:txBody>
      </p:sp>
      <p:pic>
        <p:nvPicPr>
          <p:cNvPr id="5" name="图片 4"/>
          <p:cNvPicPr>
            <a:picLocks noChangeAspect="1"/>
          </p:cNvPicPr>
          <p:nvPr/>
        </p:nvPicPr>
        <p:blipFill>
          <a:blip r:embed="rId3"/>
          <a:stretch>
            <a:fillRect/>
          </a:stretch>
        </p:blipFill>
        <p:spPr>
          <a:xfrm>
            <a:off x="2240873" y="2137568"/>
            <a:ext cx="6973273" cy="1190791"/>
          </a:xfrm>
          <a:prstGeom prst="rect">
            <a:avLst/>
          </a:prstGeom>
        </p:spPr>
      </p:pic>
      <p:grpSp>
        <p:nvGrpSpPr>
          <p:cNvPr id="11" name="组合 10"/>
          <p:cNvGrpSpPr/>
          <p:nvPr/>
        </p:nvGrpSpPr>
        <p:grpSpPr>
          <a:xfrm>
            <a:off x="1940426" y="3874479"/>
            <a:ext cx="2320119" cy="2710002"/>
            <a:chOff x="1940426" y="3874479"/>
            <a:chExt cx="2320119" cy="2710002"/>
          </a:xfrm>
        </p:grpSpPr>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426" y="3874479"/>
              <a:ext cx="2302483" cy="2302483"/>
            </a:xfrm>
            <a:prstGeom prst="rect">
              <a:avLst/>
            </a:prstGeom>
          </p:spPr>
        </p:pic>
        <p:sp>
          <p:nvSpPr>
            <p:cNvPr id="9" name="文本框 8"/>
            <p:cNvSpPr txBox="1"/>
            <p:nvPr/>
          </p:nvSpPr>
          <p:spPr>
            <a:xfrm>
              <a:off x="1940426" y="6215149"/>
              <a:ext cx="2320119" cy="369332"/>
            </a:xfrm>
            <a:prstGeom prst="rect">
              <a:avLst/>
            </a:prstGeom>
            <a:noFill/>
          </p:spPr>
          <p:txBody>
            <a:bodyPr wrap="square" rtlCol="0">
              <a:spAutoFit/>
            </a:bodyPr>
            <a:lstStyle/>
            <a:p>
              <a:pPr algn="ctr"/>
              <a:r>
                <a:rPr lang="zh-CN" altLang="en-US" dirty="0" smtClean="0"/>
                <a:t>锐化前</a:t>
              </a:r>
              <a:endParaRPr lang="zh-CN" altLang="en-US" dirty="0"/>
            </a:p>
          </p:txBody>
        </p:sp>
      </p:grpSp>
      <p:grpSp>
        <p:nvGrpSpPr>
          <p:cNvPr id="12" name="组合 11"/>
          <p:cNvGrpSpPr/>
          <p:nvPr/>
        </p:nvGrpSpPr>
        <p:grpSpPr>
          <a:xfrm>
            <a:off x="6716773" y="3874479"/>
            <a:ext cx="2422465" cy="2679341"/>
            <a:chOff x="6716773" y="3874479"/>
            <a:chExt cx="2422465" cy="2679341"/>
          </a:xfrm>
        </p:grpSpPr>
        <p:pic>
          <p:nvPicPr>
            <p:cNvPr id="8" name="图片 7"/>
            <p:cNvPicPr>
              <a:picLocks noChangeAspect="1"/>
            </p:cNvPicPr>
            <p:nvPr/>
          </p:nvPicPr>
          <p:blipFill>
            <a:blip r:embed="rId5"/>
            <a:stretch>
              <a:fillRect/>
            </a:stretch>
          </p:blipFill>
          <p:spPr>
            <a:xfrm>
              <a:off x="6716773" y="3874479"/>
              <a:ext cx="2422465" cy="2357824"/>
            </a:xfrm>
            <a:prstGeom prst="rect">
              <a:avLst/>
            </a:prstGeom>
          </p:spPr>
        </p:pic>
        <p:sp>
          <p:nvSpPr>
            <p:cNvPr id="10" name="文本框 9"/>
            <p:cNvSpPr txBox="1"/>
            <p:nvPr/>
          </p:nvSpPr>
          <p:spPr>
            <a:xfrm>
              <a:off x="6767945" y="6184488"/>
              <a:ext cx="2320119" cy="369332"/>
            </a:xfrm>
            <a:prstGeom prst="rect">
              <a:avLst/>
            </a:prstGeom>
            <a:noFill/>
          </p:spPr>
          <p:txBody>
            <a:bodyPr wrap="square" rtlCol="0">
              <a:spAutoFit/>
            </a:bodyPr>
            <a:lstStyle/>
            <a:p>
              <a:pPr algn="ctr"/>
              <a:r>
                <a:rPr lang="zh-CN" altLang="en-US" dirty="0" smtClean="0"/>
                <a:t>锐化后</a:t>
              </a:r>
              <a:endParaRPr lang="zh-CN" altLang="en-US" dirty="0"/>
            </a:p>
          </p:txBody>
        </p:sp>
      </p:grpSp>
    </p:spTree>
    <p:extLst>
      <p:ext uri="{BB962C8B-B14F-4D97-AF65-F5344CB8AC3E}">
        <p14:creationId xmlns:p14="http://schemas.microsoft.com/office/powerpoint/2010/main" val="3453039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牛顿迭代法</a:t>
            </a:r>
            <a:endParaRPr lang="zh-CN" altLang="en-US" dirty="0"/>
          </a:p>
        </p:txBody>
      </p:sp>
      <p:sp>
        <p:nvSpPr>
          <p:cNvPr id="3" name="内容占位符 2"/>
          <p:cNvSpPr>
            <a:spLocks noGrp="1"/>
          </p:cNvSpPr>
          <p:nvPr>
            <p:ph sz="half" idx="1"/>
          </p:nvPr>
        </p:nvSpPr>
        <p:spPr/>
        <p:txBody>
          <a:bodyPr/>
          <a:lstStyle/>
          <a:p>
            <a:r>
              <a:rPr lang="zh-CN" altLang="en-US" dirty="0" smtClean="0"/>
              <a:t>右图显示</a:t>
            </a:r>
            <a:r>
              <a:rPr lang="zh-CN" altLang="en-US" dirty="0"/>
              <a:t>了牛顿</a:t>
            </a:r>
            <a:r>
              <a:rPr lang="zh-CN" altLang="en-US" dirty="0" smtClean="0"/>
              <a:t>法一</a:t>
            </a:r>
            <a:r>
              <a:rPr lang="zh-CN" altLang="en-US" dirty="0"/>
              <a:t>维时的情况</a:t>
            </a:r>
            <a:r>
              <a:rPr lang="zh-CN" altLang="en-US" dirty="0" smtClean="0"/>
              <a:t>，相当于牛顿</a:t>
            </a:r>
            <a:r>
              <a:rPr lang="zh-CN" altLang="en-US" dirty="0"/>
              <a:t>法</a:t>
            </a:r>
            <a:r>
              <a:rPr lang="zh-CN" altLang="en-US" dirty="0" smtClean="0"/>
              <a:t>的物理意义</a:t>
            </a:r>
            <a:endParaRPr lang="en-US" altLang="zh-CN" dirty="0" smtClean="0"/>
          </a:p>
          <a:p>
            <a:r>
              <a:rPr lang="zh-CN" altLang="en-US" dirty="0"/>
              <a:t>下一页中将使用数学来解释这种</a:t>
            </a:r>
            <a:r>
              <a:rPr lang="zh-CN" altLang="en-US" dirty="0" smtClean="0"/>
              <a:t>过程，</a:t>
            </a:r>
            <a:r>
              <a:rPr lang="zh-CN" altLang="en-US" dirty="0"/>
              <a:t>也就是牛顿法（牛顿</a:t>
            </a:r>
            <a:r>
              <a:rPr lang="zh-CN" altLang="en-US" dirty="0" smtClean="0"/>
              <a:t>迭代法）的</a:t>
            </a:r>
            <a:r>
              <a:rPr lang="zh-CN" altLang="en-US" dirty="0"/>
              <a:t>数学</a:t>
            </a:r>
            <a:r>
              <a:rPr lang="zh-CN" altLang="en-US" dirty="0" smtClean="0"/>
              <a:t>形式</a:t>
            </a:r>
            <a:endParaRPr lang="zh-CN" altLang="en-US" dirty="0"/>
          </a:p>
        </p:txBody>
      </p:sp>
      <p:pic>
        <p:nvPicPr>
          <p:cNvPr id="6" name="内容占位符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09029"/>
            <a:ext cx="5181600" cy="3695643"/>
          </a:xfrm>
        </p:spPr>
      </p:pic>
      <p:sp>
        <p:nvSpPr>
          <p:cNvPr id="5" name="灯片编号占位符 4"/>
          <p:cNvSpPr>
            <a:spLocks noGrp="1"/>
          </p:cNvSpPr>
          <p:nvPr>
            <p:ph type="sldNum" sz="quarter" idx="12"/>
          </p:nvPr>
        </p:nvSpPr>
        <p:spPr/>
        <p:txBody>
          <a:bodyPr/>
          <a:lstStyle/>
          <a:p>
            <a:fld id="{866B60F5-782E-4018-B295-D2E207BF597C}" type="slidenum">
              <a:rPr lang="zh-CN" altLang="en-US" smtClean="0"/>
              <a:t>12</a:t>
            </a:fld>
            <a:endParaRPr lang="zh-CN" altLang="en-US"/>
          </a:p>
        </p:txBody>
      </p:sp>
    </p:spTree>
    <p:extLst>
      <p:ext uri="{BB962C8B-B14F-4D97-AF65-F5344CB8AC3E}">
        <p14:creationId xmlns:p14="http://schemas.microsoft.com/office/powerpoint/2010/main" val="3933955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牛顿迭代法</a:t>
            </a:r>
            <a:endParaRPr lang="zh-CN" altLang="en-US" dirty="0"/>
          </a:p>
        </p:txBody>
      </p:sp>
      <p:sp>
        <p:nvSpPr>
          <p:cNvPr id="3" name="内容占位符 2"/>
          <p:cNvSpPr>
            <a:spLocks noGrp="1"/>
          </p:cNvSpPr>
          <p:nvPr>
            <p:ph idx="1"/>
          </p:nvPr>
        </p:nvSpPr>
        <p:spPr/>
        <p:txBody>
          <a:bodyPr>
            <a:normAutofit/>
          </a:bodyPr>
          <a:lstStyle/>
          <a:p>
            <a:r>
              <a:rPr lang="zh-CN" altLang="en-US" dirty="0"/>
              <a:t>类似于梯度下降算法，首先给</a:t>
            </a:r>
            <a:r>
              <a:rPr lang="zh-CN" altLang="en-US" dirty="0" smtClean="0"/>
              <a:t>出 </a:t>
            </a:r>
            <a:r>
              <a:rPr lang="en-US" altLang="zh-CN" dirty="0" smtClean="0"/>
              <a:t>       </a:t>
            </a:r>
            <a:r>
              <a:rPr lang="zh-CN" altLang="en-US" dirty="0" smtClean="0"/>
              <a:t>的</a:t>
            </a:r>
            <a:r>
              <a:rPr lang="zh-CN" altLang="en-US" dirty="0"/>
              <a:t>二阶泰勒</a:t>
            </a:r>
            <a:r>
              <a:rPr lang="zh-CN" altLang="en-US" dirty="0" smtClean="0"/>
              <a:t>展开式</a:t>
            </a:r>
            <a:r>
              <a:rPr lang="en-US" altLang="zh-CN" baseline="30000" dirty="0" smtClean="0"/>
              <a:t>[1]</a:t>
            </a:r>
          </a:p>
          <a:p>
            <a:endParaRPr lang="en-US" altLang="zh-CN" dirty="0"/>
          </a:p>
          <a:p>
            <a:endParaRPr lang="en-US" altLang="zh-CN" dirty="0" smtClean="0"/>
          </a:p>
          <a:p>
            <a:r>
              <a:rPr lang="zh-CN" altLang="en-US" dirty="0" smtClean="0"/>
              <a:t>梯度的一阶泰勒展开式</a:t>
            </a:r>
            <a:endParaRPr lang="en-US" altLang="zh-CN" dirty="0" smtClean="0"/>
          </a:p>
          <a:p>
            <a:endParaRPr lang="en-US" altLang="zh-CN" dirty="0"/>
          </a:p>
          <a:p>
            <a:endParaRPr lang="en-US" altLang="zh-CN" dirty="0" smtClean="0"/>
          </a:p>
          <a:p>
            <a:r>
              <a:rPr lang="zh-CN" altLang="en-US" dirty="0"/>
              <a:t>不难发现的是</a:t>
            </a:r>
            <a:r>
              <a:rPr lang="zh-CN" altLang="en-US" dirty="0" smtClean="0"/>
              <a:t>过</a:t>
            </a:r>
            <a:r>
              <a:rPr lang="en-US" altLang="zh-CN" b="1" i="1" dirty="0"/>
              <a:t> </a:t>
            </a:r>
            <a:r>
              <a:rPr lang="en-US" altLang="zh-CN" b="1" i="1" dirty="0" smtClean="0"/>
              <a:t>    </a:t>
            </a:r>
            <a:r>
              <a:rPr lang="zh-CN" altLang="en-US" dirty="0" smtClean="0"/>
              <a:t>点        的“ 切平面” 是</a:t>
            </a:r>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13</a:t>
            </a:fld>
            <a:endParaRPr lang="zh-CN" altLang="en-US"/>
          </a:p>
        </p:txBody>
      </p:sp>
      <p:pic>
        <p:nvPicPr>
          <p:cNvPr id="5" name="图片 4"/>
          <p:cNvPicPr>
            <a:picLocks noChangeAspect="1"/>
          </p:cNvPicPr>
          <p:nvPr/>
        </p:nvPicPr>
        <p:blipFill>
          <a:blip r:embed="rId2"/>
          <a:stretch>
            <a:fillRect/>
          </a:stretch>
        </p:blipFill>
        <p:spPr>
          <a:xfrm>
            <a:off x="6108536" y="1825625"/>
            <a:ext cx="690617" cy="451885"/>
          </a:xfrm>
          <a:prstGeom prst="rect">
            <a:avLst/>
          </a:prstGeom>
        </p:spPr>
      </p:pic>
      <p:pic>
        <p:nvPicPr>
          <p:cNvPr id="6" name="图片 5"/>
          <p:cNvPicPr>
            <a:picLocks noChangeAspect="1"/>
          </p:cNvPicPr>
          <p:nvPr/>
        </p:nvPicPr>
        <p:blipFill>
          <a:blip r:embed="rId3"/>
          <a:stretch>
            <a:fillRect/>
          </a:stretch>
        </p:blipFill>
        <p:spPr>
          <a:xfrm>
            <a:off x="1498215" y="2412447"/>
            <a:ext cx="8483985" cy="779054"/>
          </a:xfrm>
          <a:prstGeom prst="rect">
            <a:avLst/>
          </a:prstGeom>
        </p:spPr>
      </p:pic>
      <p:pic>
        <p:nvPicPr>
          <p:cNvPr id="7" name="图片 6"/>
          <p:cNvPicPr>
            <a:picLocks noChangeAspect="1"/>
          </p:cNvPicPr>
          <p:nvPr/>
        </p:nvPicPr>
        <p:blipFill>
          <a:blip r:embed="rId4"/>
          <a:stretch>
            <a:fillRect/>
          </a:stretch>
        </p:blipFill>
        <p:spPr>
          <a:xfrm>
            <a:off x="3720974" y="3859378"/>
            <a:ext cx="4490808" cy="661891"/>
          </a:xfrm>
          <a:prstGeom prst="rect">
            <a:avLst/>
          </a:prstGeom>
        </p:spPr>
      </p:pic>
      <p:pic>
        <p:nvPicPr>
          <p:cNvPr id="8" name="图片 7"/>
          <p:cNvPicPr>
            <a:picLocks noChangeAspect="1"/>
          </p:cNvPicPr>
          <p:nvPr/>
        </p:nvPicPr>
        <p:blipFill>
          <a:blip r:embed="rId5"/>
          <a:stretch>
            <a:fillRect/>
          </a:stretch>
        </p:blipFill>
        <p:spPr>
          <a:xfrm>
            <a:off x="3655451" y="4981405"/>
            <a:ext cx="390580" cy="257211"/>
          </a:xfrm>
          <a:prstGeom prst="rect">
            <a:avLst/>
          </a:prstGeom>
        </p:spPr>
      </p:pic>
      <p:pic>
        <p:nvPicPr>
          <p:cNvPr id="9" name="图片 8"/>
          <p:cNvPicPr>
            <a:picLocks noChangeAspect="1"/>
          </p:cNvPicPr>
          <p:nvPr/>
        </p:nvPicPr>
        <p:blipFill>
          <a:blip r:embed="rId6"/>
          <a:stretch>
            <a:fillRect/>
          </a:stretch>
        </p:blipFill>
        <p:spPr>
          <a:xfrm>
            <a:off x="4505701" y="4878174"/>
            <a:ext cx="622333" cy="443306"/>
          </a:xfrm>
          <a:prstGeom prst="rect">
            <a:avLst/>
          </a:prstGeom>
        </p:spPr>
      </p:pic>
      <p:pic>
        <p:nvPicPr>
          <p:cNvPr id="10" name="图片 9"/>
          <p:cNvPicPr>
            <a:picLocks noChangeAspect="1"/>
          </p:cNvPicPr>
          <p:nvPr/>
        </p:nvPicPr>
        <p:blipFill>
          <a:blip r:embed="rId7"/>
          <a:stretch>
            <a:fillRect/>
          </a:stretch>
        </p:blipFill>
        <p:spPr>
          <a:xfrm>
            <a:off x="4191755" y="5445296"/>
            <a:ext cx="2968210" cy="607851"/>
          </a:xfrm>
          <a:prstGeom prst="rect">
            <a:avLst/>
          </a:prstGeom>
        </p:spPr>
      </p:pic>
      <p:sp>
        <p:nvSpPr>
          <p:cNvPr id="11" name="文本框 10"/>
          <p:cNvSpPr txBox="1"/>
          <p:nvPr/>
        </p:nvSpPr>
        <p:spPr>
          <a:xfrm>
            <a:off x="810429" y="6198509"/>
            <a:ext cx="10311897" cy="646331"/>
          </a:xfrm>
          <a:prstGeom prst="rect">
            <a:avLst/>
          </a:prstGeom>
          <a:noFill/>
        </p:spPr>
        <p:txBody>
          <a:bodyPr wrap="square" rtlCol="0">
            <a:spAutoFit/>
          </a:bodyPr>
          <a:lstStyle/>
          <a:p>
            <a:r>
              <a:rPr lang="en-US" altLang="zh-CN" dirty="0" smtClean="0"/>
              <a:t>[1]</a:t>
            </a:r>
            <a:r>
              <a:rPr lang="zh-CN" altLang="en-US" dirty="0" smtClean="0"/>
              <a:t>需要</a:t>
            </a:r>
            <a:r>
              <a:rPr lang="zh-CN" altLang="en-US" dirty="0"/>
              <a:t>注意的是：牛顿法计算的是零点（或者说方程的根，</a:t>
            </a:r>
            <a:r>
              <a:rPr lang="zh-CN" altLang="en-US" dirty="0" smtClean="0"/>
              <a:t>因此其实</a:t>
            </a:r>
            <a:r>
              <a:rPr lang="zh-CN" altLang="en-US" dirty="0"/>
              <a:t>牛顿法是</a:t>
            </a:r>
            <a:r>
              <a:rPr lang="zh-CN" altLang="en-US" dirty="0" smtClean="0"/>
              <a:t>通过极值点</a:t>
            </a:r>
            <a:r>
              <a:rPr lang="zh-CN" altLang="en-US" dirty="0"/>
              <a:t>处的梯度为零将两者联系起来</a:t>
            </a:r>
          </a:p>
        </p:txBody>
      </p:sp>
    </p:spTree>
    <p:extLst>
      <p:ext uri="{BB962C8B-B14F-4D97-AF65-F5344CB8AC3E}">
        <p14:creationId xmlns:p14="http://schemas.microsoft.com/office/powerpoint/2010/main" val="1068243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牛顿迭代法</a:t>
            </a:r>
          </a:p>
        </p:txBody>
      </p:sp>
      <p:sp>
        <p:nvSpPr>
          <p:cNvPr id="3" name="内容占位符 2"/>
          <p:cNvSpPr>
            <a:spLocks noGrp="1"/>
          </p:cNvSpPr>
          <p:nvPr>
            <p:ph idx="1"/>
          </p:nvPr>
        </p:nvSpPr>
        <p:spPr/>
        <p:txBody>
          <a:bodyPr/>
          <a:lstStyle/>
          <a:p>
            <a:r>
              <a:rPr lang="zh-CN" altLang="en-US" dirty="0"/>
              <a:t>在</a:t>
            </a:r>
            <a:r>
              <a:rPr lang="zh-CN" altLang="en-US" dirty="0" smtClean="0"/>
              <a:t>公式                                      </a:t>
            </a:r>
            <a:r>
              <a:rPr lang="zh-CN" altLang="pt-BR" dirty="0" smtClean="0"/>
              <a:t>中</a:t>
            </a:r>
            <a:r>
              <a:rPr lang="zh-CN" altLang="pt-BR" dirty="0"/>
              <a:t>，</a:t>
            </a:r>
            <a:r>
              <a:rPr lang="zh-CN" altLang="pt-BR" dirty="0" smtClean="0"/>
              <a:t>令          可以得到</a:t>
            </a:r>
            <a:endParaRPr lang="en-US" altLang="zh-CN" dirty="0" smtClean="0"/>
          </a:p>
          <a:p>
            <a:pPr marL="0" indent="0">
              <a:buNone/>
            </a:pPr>
            <a:r>
              <a:rPr lang="en-US" altLang="zh-CN" dirty="0" smtClean="0"/>
              <a:t>                                                  or </a:t>
            </a:r>
          </a:p>
          <a:p>
            <a:pPr marL="0" indent="0">
              <a:buNone/>
            </a:pPr>
            <a:r>
              <a:rPr lang="zh-CN" altLang="en-US" dirty="0"/>
              <a:t>这</a:t>
            </a:r>
            <a:r>
              <a:rPr lang="zh-CN" altLang="en-US" dirty="0" smtClean="0"/>
              <a:t>就是牛顿迭代的数学形式</a:t>
            </a:r>
            <a:endParaRPr lang="en-US" altLang="zh-CN"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14</a:t>
            </a:fld>
            <a:endParaRPr lang="zh-CN" altLang="en-US"/>
          </a:p>
        </p:txBody>
      </p:sp>
      <p:pic>
        <p:nvPicPr>
          <p:cNvPr id="5" name="图片 4"/>
          <p:cNvPicPr>
            <a:picLocks noChangeAspect="1"/>
          </p:cNvPicPr>
          <p:nvPr/>
        </p:nvPicPr>
        <p:blipFill>
          <a:blip r:embed="rId2"/>
          <a:stretch>
            <a:fillRect/>
          </a:stretch>
        </p:blipFill>
        <p:spPr>
          <a:xfrm>
            <a:off x="2243189" y="1825625"/>
            <a:ext cx="3305636" cy="438211"/>
          </a:xfrm>
          <a:prstGeom prst="rect">
            <a:avLst/>
          </a:prstGeom>
        </p:spPr>
      </p:pic>
      <p:pic>
        <p:nvPicPr>
          <p:cNvPr id="6" name="图片 5"/>
          <p:cNvPicPr>
            <a:picLocks noChangeAspect="1"/>
          </p:cNvPicPr>
          <p:nvPr/>
        </p:nvPicPr>
        <p:blipFill>
          <a:blip r:embed="rId3"/>
          <a:stretch>
            <a:fillRect/>
          </a:stretch>
        </p:blipFill>
        <p:spPr>
          <a:xfrm>
            <a:off x="6661306" y="1882309"/>
            <a:ext cx="933580" cy="342948"/>
          </a:xfrm>
          <a:prstGeom prst="rect">
            <a:avLst/>
          </a:prstGeom>
        </p:spPr>
      </p:pic>
      <p:pic>
        <p:nvPicPr>
          <p:cNvPr id="7" name="图片 6"/>
          <p:cNvPicPr>
            <a:picLocks noChangeAspect="1"/>
          </p:cNvPicPr>
          <p:nvPr/>
        </p:nvPicPr>
        <p:blipFill>
          <a:blip r:embed="rId4"/>
          <a:stretch>
            <a:fillRect/>
          </a:stretch>
        </p:blipFill>
        <p:spPr>
          <a:xfrm>
            <a:off x="2353901" y="2311982"/>
            <a:ext cx="2759886" cy="559977"/>
          </a:xfrm>
          <a:prstGeom prst="rect">
            <a:avLst/>
          </a:prstGeom>
        </p:spPr>
      </p:pic>
      <p:pic>
        <p:nvPicPr>
          <p:cNvPr id="8" name="图片 7"/>
          <p:cNvPicPr>
            <a:picLocks noChangeAspect="1"/>
          </p:cNvPicPr>
          <p:nvPr/>
        </p:nvPicPr>
        <p:blipFill>
          <a:blip r:embed="rId5"/>
          <a:stretch>
            <a:fillRect/>
          </a:stretch>
        </p:blipFill>
        <p:spPr>
          <a:xfrm>
            <a:off x="6089025" y="2281941"/>
            <a:ext cx="3011722" cy="620060"/>
          </a:xfrm>
          <a:prstGeom prst="rect">
            <a:avLst/>
          </a:prstGeom>
        </p:spPr>
      </p:pic>
    </p:spTree>
    <p:extLst>
      <p:ext uri="{BB962C8B-B14F-4D97-AF65-F5344CB8AC3E}">
        <p14:creationId xmlns:p14="http://schemas.microsoft.com/office/powerpoint/2010/main" val="2966140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牛顿</a:t>
            </a:r>
            <a:r>
              <a:rPr lang="zh-CN" altLang="en-US" dirty="0" smtClean="0"/>
              <a:t>迭代法</a:t>
            </a:r>
            <a:r>
              <a:rPr lang="en-US" altLang="zh-CN" dirty="0" smtClean="0"/>
              <a:t>-Example</a:t>
            </a:r>
            <a:endParaRPr lang="zh-CN" altLang="en-US" dirty="0"/>
          </a:p>
        </p:txBody>
      </p:sp>
      <p:sp>
        <p:nvSpPr>
          <p:cNvPr id="3" name="内容占位符 2"/>
          <p:cNvSpPr>
            <a:spLocks noGrp="1"/>
          </p:cNvSpPr>
          <p:nvPr>
            <p:ph idx="1"/>
          </p:nvPr>
        </p:nvSpPr>
        <p:spPr/>
        <p:txBody>
          <a:bodyPr/>
          <a:lstStyle/>
          <a:p>
            <a:r>
              <a:rPr lang="zh-CN" altLang="en-US" dirty="0" smtClean="0"/>
              <a:t>前面已经得到墨西哥草帽函数的导数</a:t>
            </a:r>
            <a:endParaRPr lang="en-US" altLang="zh-CN" dirty="0" smtClean="0"/>
          </a:p>
          <a:p>
            <a:endParaRPr lang="en-US" altLang="zh-CN" dirty="0"/>
          </a:p>
          <a:p>
            <a:endParaRPr lang="en-US" altLang="zh-CN" dirty="0" smtClean="0"/>
          </a:p>
          <a:p>
            <a:r>
              <a:rPr lang="en-US" altLang="zh-CN" dirty="0" smtClean="0"/>
              <a:t>Hessian </a:t>
            </a:r>
            <a:r>
              <a:rPr lang="zh-CN" altLang="en-US" dirty="0" smtClean="0"/>
              <a:t>矩阵的计算</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15</a:t>
            </a:fld>
            <a:endParaRPr lang="zh-CN" altLang="en-US"/>
          </a:p>
        </p:txBody>
      </p:sp>
      <p:pic>
        <p:nvPicPr>
          <p:cNvPr id="5" name="图片 4"/>
          <p:cNvPicPr>
            <a:picLocks noChangeAspect="1"/>
          </p:cNvPicPr>
          <p:nvPr/>
        </p:nvPicPr>
        <p:blipFill>
          <a:blip r:embed="rId3"/>
          <a:stretch>
            <a:fillRect/>
          </a:stretch>
        </p:blipFill>
        <p:spPr>
          <a:xfrm>
            <a:off x="2572550" y="2380819"/>
            <a:ext cx="5601812" cy="956593"/>
          </a:xfrm>
          <a:prstGeom prst="rect">
            <a:avLst/>
          </a:prstGeom>
        </p:spPr>
      </p:pic>
      <p:pic>
        <p:nvPicPr>
          <p:cNvPr id="6" name="图片 5"/>
          <p:cNvPicPr>
            <a:picLocks noChangeAspect="1"/>
          </p:cNvPicPr>
          <p:nvPr/>
        </p:nvPicPr>
        <p:blipFill>
          <a:blip r:embed="rId4"/>
          <a:stretch>
            <a:fillRect/>
          </a:stretch>
        </p:blipFill>
        <p:spPr>
          <a:xfrm>
            <a:off x="2436747" y="4021576"/>
            <a:ext cx="5455022" cy="2699899"/>
          </a:xfrm>
          <a:prstGeom prst="rect">
            <a:avLst/>
          </a:prstGeom>
        </p:spPr>
      </p:pic>
    </p:spTree>
    <p:extLst>
      <p:ext uri="{BB962C8B-B14F-4D97-AF65-F5344CB8AC3E}">
        <p14:creationId xmlns:p14="http://schemas.microsoft.com/office/powerpoint/2010/main" val="2140754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牛顿迭代法</a:t>
            </a:r>
            <a:r>
              <a:rPr lang="en-US" altLang="zh-CN" dirty="0"/>
              <a:t>-Example</a:t>
            </a:r>
            <a:endParaRPr lang="zh-CN" altLang="en-US" dirty="0"/>
          </a:p>
        </p:txBody>
      </p:sp>
      <p:sp>
        <p:nvSpPr>
          <p:cNvPr id="3" name="内容占位符 2"/>
          <p:cNvSpPr>
            <a:spLocks noGrp="1"/>
          </p:cNvSpPr>
          <p:nvPr>
            <p:ph idx="1"/>
          </p:nvPr>
        </p:nvSpPr>
        <p:spPr/>
        <p:txBody>
          <a:bodyPr/>
          <a:lstStyle/>
          <a:p>
            <a:r>
              <a:rPr lang="zh-CN" altLang="en-US" dirty="0" smtClean="0"/>
              <a:t>收敛图（</a:t>
            </a:r>
            <a:r>
              <a:rPr lang="en-US" altLang="zh-CN" dirty="0"/>
              <a:t>range=[-10,10,-10,10],</a:t>
            </a:r>
            <a:r>
              <a:rPr lang="en-US" altLang="zh-CN" dirty="0" smtClean="0"/>
              <a:t>step=0.2,scale=101×101</a:t>
            </a:r>
            <a:r>
              <a:rPr lang="zh-CN" altLang="en-US" dirty="0" smtClean="0"/>
              <a:t>）</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另一个例子（多项式求根）</a:t>
            </a:r>
            <a:endParaRPr lang="en-US" altLang="zh-CN" dirty="0" smtClean="0"/>
          </a:p>
          <a:p>
            <a:pPr lvl="1"/>
            <a:r>
              <a:rPr lang="zh-CN" altLang="en-US" dirty="0"/>
              <a:t>首先写出方程</a:t>
            </a:r>
            <a:r>
              <a:rPr lang="zh-CN" altLang="en-US" dirty="0" smtClean="0"/>
              <a:t>：                     ，则       的零</a:t>
            </a:r>
            <a:r>
              <a:rPr lang="zh-CN" altLang="en-US" dirty="0"/>
              <a:t>点即为所求。</a:t>
            </a:r>
          </a:p>
          <a:p>
            <a:pPr lvl="1"/>
            <a:r>
              <a:rPr lang="zh-CN" altLang="en-US" dirty="0"/>
              <a:t>根据牛顿迭代法得到更新公式</a:t>
            </a:r>
            <a:r>
              <a:rPr lang="zh-CN" altLang="en-US" dirty="0" smtClean="0"/>
              <a:t>：</a:t>
            </a:r>
            <a:endParaRPr lang="en-US" altLang="zh-CN" dirty="0" smtClean="0"/>
          </a:p>
          <a:p>
            <a:pPr lvl="1"/>
            <a:r>
              <a:rPr lang="zh-CN" altLang="en-US" dirty="0" smtClean="0"/>
              <a:t>最后</a:t>
            </a:r>
            <a:r>
              <a:rPr lang="zh-CN" altLang="en-US" dirty="0"/>
              <a:t>由于算法是二阶的所以很快就会收敛</a:t>
            </a:r>
            <a:r>
              <a:rPr lang="zh-CN" altLang="en-US" dirty="0" smtClean="0"/>
              <a:t>了</a:t>
            </a:r>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16</a:t>
            </a:fld>
            <a:endParaRPr lang="zh-CN" altLang="en-US"/>
          </a:p>
        </p:txBody>
      </p:sp>
      <p:pic>
        <p:nvPicPr>
          <p:cNvPr id="5" name="图片 4"/>
          <p:cNvPicPr>
            <a:picLocks noChangeAspect="1"/>
          </p:cNvPicPr>
          <p:nvPr/>
        </p:nvPicPr>
        <p:blipFill>
          <a:blip r:embed="rId2"/>
          <a:stretch>
            <a:fillRect/>
          </a:stretch>
        </p:blipFill>
        <p:spPr>
          <a:xfrm>
            <a:off x="3684760" y="4883075"/>
            <a:ext cx="1646043" cy="359398"/>
          </a:xfrm>
          <a:prstGeom prst="rect">
            <a:avLst/>
          </a:prstGeom>
        </p:spPr>
      </p:pic>
      <p:pic>
        <p:nvPicPr>
          <p:cNvPr id="6" name="图片 5"/>
          <p:cNvPicPr>
            <a:picLocks noChangeAspect="1"/>
          </p:cNvPicPr>
          <p:nvPr/>
        </p:nvPicPr>
        <p:blipFill>
          <a:blip r:embed="rId3"/>
          <a:stretch>
            <a:fillRect/>
          </a:stretch>
        </p:blipFill>
        <p:spPr>
          <a:xfrm>
            <a:off x="5975283" y="4883075"/>
            <a:ext cx="517887" cy="326340"/>
          </a:xfrm>
          <a:prstGeom prst="rect">
            <a:avLst/>
          </a:prstGeom>
        </p:spPr>
      </p:pic>
      <p:pic>
        <p:nvPicPr>
          <p:cNvPr id="7" name="图片 6"/>
          <p:cNvPicPr>
            <a:picLocks noChangeAspect="1"/>
          </p:cNvPicPr>
          <p:nvPr/>
        </p:nvPicPr>
        <p:blipFill>
          <a:blip r:embed="rId4"/>
          <a:stretch>
            <a:fillRect/>
          </a:stretch>
        </p:blipFill>
        <p:spPr>
          <a:xfrm>
            <a:off x="5848538" y="5206261"/>
            <a:ext cx="1920381" cy="457540"/>
          </a:xfrm>
          <a:prstGeom prst="rect">
            <a:avLst/>
          </a:prstGeom>
        </p:spPr>
      </p:pic>
      <p:grpSp>
        <p:nvGrpSpPr>
          <p:cNvPr id="12" name="组合 11"/>
          <p:cNvGrpSpPr/>
          <p:nvPr/>
        </p:nvGrpSpPr>
        <p:grpSpPr>
          <a:xfrm>
            <a:off x="2387717" y="2428316"/>
            <a:ext cx="1663459" cy="1893431"/>
            <a:chOff x="2021301" y="2574948"/>
            <a:chExt cx="1663459" cy="1893431"/>
          </a:xfrm>
        </p:grpSpPr>
        <p:pic>
          <p:nvPicPr>
            <p:cNvPr id="8" name="图片 7"/>
            <p:cNvPicPr>
              <a:picLocks noChangeAspect="1"/>
            </p:cNvPicPr>
            <p:nvPr/>
          </p:nvPicPr>
          <p:blipFill>
            <a:blip r:embed="rId5"/>
            <a:stretch>
              <a:fillRect/>
            </a:stretch>
          </p:blipFill>
          <p:spPr>
            <a:xfrm>
              <a:off x="2021301" y="2574948"/>
              <a:ext cx="1663459" cy="1619071"/>
            </a:xfrm>
            <a:prstGeom prst="rect">
              <a:avLst/>
            </a:prstGeom>
          </p:spPr>
        </p:pic>
        <p:sp>
          <p:nvSpPr>
            <p:cNvPr id="10" name="文本框 9"/>
            <p:cNvSpPr txBox="1"/>
            <p:nvPr/>
          </p:nvSpPr>
          <p:spPr>
            <a:xfrm>
              <a:off x="2402997" y="4099047"/>
              <a:ext cx="900065" cy="369332"/>
            </a:xfrm>
            <a:prstGeom prst="rect">
              <a:avLst/>
            </a:prstGeom>
            <a:noFill/>
          </p:spPr>
          <p:txBody>
            <a:bodyPr wrap="square" rtlCol="0">
              <a:spAutoFit/>
            </a:bodyPr>
            <a:lstStyle/>
            <a:p>
              <a:r>
                <a:rPr lang="zh-CN" altLang="en-US" dirty="0" smtClean="0"/>
                <a:t>锐化前</a:t>
              </a:r>
              <a:endParaRPr lang="zh-CN" altLang="en-US" dirty="0"/>
            </a:p>
          </p:txBody>
        </p:sp>
      </p:grpSp>
      <p:grpSp>
        <p:nvGrpSpPr>
          <p:cNvPr id="13" name="组合 12"/>
          <p:cNvGrpSpPr/>
          <p:nvPr/>
        </p:nvGrpSpPr>
        <p:grpSpPr>
          <a:xfrm>
            <a:off x="6751461" y="2428316"/>
            <a:ext cx="1606098" cy="1893431"/>
            <a:chOff x="4077332" y="2574948"/>
            <a:chExt cx="1606098" cy="1893431"/>
          </a:xfrm>
        </p:grpSpPr>
        <p:pic>
          <p:nvPicPr>
            <p:cNvPr id="9" name="图片 8"/>
            <p:cNvPicPr>
              <a:picLocks noChangeAspect="1"/>
            </p:cNvPicPr>
            <p:nvPr/>
          </p:nvPicPr>
          <p:blipFill>
            <a:blip r:embed="rId6"/>
            <a:stretch>
              <a:fillRect/>
            </a:stretch>
          </p:blipFill>
          <p:spPr>
            <a:xfrm>
              <a:off x="4077332" y="2574948"/>
              <a:ext cx="1606098" cy="1619071"/>
            </a:xfrm>
            <a:prstGeom prst="rect">
              <a:avLst/>
            </a:prstGeom>
          </p:spPr>
        </p:pic>
        <p:sp>
          <p:nvSpPr>
            <p:cNvPr id="11" name="文本框 10"/>
            <p:cNvSpPr txBox="1"/>
            <p:nvPr/>
          </p:nvSpPr>
          <p:spPr>
            <a:xfrm>
              <a:off x="4507781" y="4099047"/>
              <a:ext cx="900065" cy="369332"/>
            </a:xfrm>
            <a:prstGeom prst="rect">
              <a:avLst/>
            </a:prstGeom>
            <a:noFill/>
          </p:spPr>
          <p:txBody>
            <a:bodyPr wrap="square" rtlCol="0">
              <a:spAutoFit/>
            </a:bodyPr>
            <a:lstStyle/>
            <a:p>
              <a:r>
                <a:rPr lang="zh-CN" altLang="en-US" dirty="0" smtClean="0"/>
                <a:t>锐化后</a:t>
              </a:r>
              <a:endParaRPr lang="zh-CN" altLang="en-US" dirty="0"/>
            </a:p>
          </p:txBody>
        </p:sp>
      </p:grpSp>
    </p:spTree>
    <p:extLst>
      <p:ext uri="{BB962C8B-B14F-4D97-AF65-F5344CB8AC3E}">
        <p14:creationId xmlns:p14="http://schemas.microsoft.com/office/powerpoint/2010/main" val="3674852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牛顿迭代法</a:t>
            </a:r>
            <a:r>
              <a:rPr lang="en-US" altLang="zh-CN" dirty="0"/>
              <a:t>-Example</a:t>
            </a:r>
            <a:endParaRPr lang="zh-CN" altLang="en-US"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41225" y="1783175"/>
            <a:ext cx="4385373" cy="3969474"/>
          </a:xfrm>
        </p:spPr>
      </p:pic>
      <p:sp>
        <p:nvSpPr>
          <p:cNvPr id="4" name="灯片编号占位符 3"/>
          <p:cNvSpPr>
            <a:spLocks noGrp="1"/>
          </p:cNvSpPr>
          <p:nvPr>
            <p:ph type="sldNum" sz="quarter" idx="12"/>
          </p:nvPr>
        </p:nvSpPr>
        <p:spPr/>
        <p:txBody>
          <a:bodyPr/>
          <a:lstStyle/>
          <a:p>
            <a:fld id="{866B60F5-782E-4018-B295-D2E207BF597C}" type="slidenum">
              <a:rPr lang="zh-CN" altLang="en-US" smtClean="0"/>
              <a:t>17</a:t>
            </a:fld>
            <a:endParaRPr lang="zh-CN" altLang="en-US"/>
          </a:p>
        </p:txBody>
      </p:sp>
      <p:pic>
        <p:nvPicPr>
          <p:cNvPr id="5" name="图片 4"/>
          <p:cNvPicPr>
            <a:picLocks noChangeAspect="1"/>
          </p:cNvPicPr>
          <p:nvPr/>
        </p:nvPicPr>
        <p:blipFill>
          <a:blip r:embed="rId3"/>
          <a:stretch>
            <a:fillRect/>
          </a:stretch>
        </p:blipFill>
        <p:spPr>
          <a:xfrm>
            <a:off x="1216841" y="5740804"/>
            <a:ext cx="1781424" cy="485843"/>
          </a:xfrm>
          <a:prstGeom prst="rect">
            <a:avLst/>
          </a:prstGeom>
        </p:spPr>
      </p:pic>
      <p:pic>
        <p:nvPicPr>
          <p:cNvPr id="6" name="图片 5"/>
          <p:cNvPicPr>
            <a:picLocks noChangeAspect="1"/>
          </p:cNvPicPr>
          <p:nvPr/>
        </p:nvPicPr>
        <p:blipFill>
          <a:blip r:embed="rId4"/>
          <a:stretch>
            <a:fillRect/>
          </a:stretch>
        </p:blipFill>
        <p:spPr>
          <a:xfrm>
            <a:off x="5087483" y="5733496"/>
            <a:ext cx="1810003" cy="504895"/>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26" y="1783175"/>
            <a:ext cx="4158172" cy="3763819"/>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2262" y="1783175"/>
            <a:ext cx="4320446" cy="3910704"/>
          </a:xfrm>
          <a:prstGeom prst="rect">
            <a:avLst/>
          </a:prstGeom>
        </p:spPr>
      </p:pic>
      <p:pic>
        <p:nvPicPr>
          <p:cNvPr id="3" name="图片 2"/>
          <p:cNvPicPr>
            <a:picLocks noChangeAspect="1"/>
          </p:cNvPicPr>
          <p:nvPr/>
        </p:nvPicPr>
        <p:blipFill>
          <a:blip r:embed="rId7"/>
          <a:stretch>
            <a:fillRect/>
          </a:stretch>
        </p:blipFill>
        <p:spPr>
          <a:xfrm>
            <a:off x="9023510" y="5740804"/>
            <a:ext cx="1924319" cy="476316"/>
          </a:xfrm>
          <a:prstGeom prst="rect">
            <a:avLst/>
          </a:prstGeom>
        </p:spPr>
      </p:pic>
    </p:spTree>
    <p:extLst>
      <p:ext uri="{BB962C8B-B14F-4D97-AF65-F5344CB8AC3E}">
        <p14:creationId xmlns:p14="http://schemas.microsoft.com/office/powerpoint/2010/main" val="947091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Levenberg</a:t>
            </a:r>
            <a:r>
              <a:rPr lang="en-US" altLang="zh-CN" dirty="0"/>
              <a:t>–Marquardt </a:t>
            </a:r>
            <a:r>
              <a:rPr lang="zh-CN" altLang="en-US" dirty="0"/>
              <a:t>算法</a:t>
            </a:r>
          </a:p>
        </p:txBody>
      </p:sp>
      <p:sp>
        <p:nvSpPr>
          <p:cNvPr id="3" name="内容占位符 2"/>
          <p:cNvSpPr>
            <a:spLocks noGrp="1"/>
          </p:cNvSpPr>
          <p:nvPr>
            <p:ph idx="1"/>
          </p:nvPr>
        </p:nvSpPr>
        <p:spPr/>
        <p:txBody>
          <a:bodyPr/>
          <a:lstStyle/>
          <a:p>
            <a:r>
              <a:rPr lang="zh-CN" altLang="en-US" dirty="0" smtClean="0"/>
              <a:t>假设</a:t>
            </a:r>
            <a:r>
              <a:rPr lang="en-US" altLang="zh-CN" i="1" dirty="0"/>
              <a:t> </a:t>
            </a:r>
            <a:r>
              <a:rPr lang="en-US" altLang="zh-CN" i="1" dirty="0" smtClean="0"/>
              <a:t>   </a:t>
            </a:r>
            <a:r>
              <a:rPr lang="zh-CN" altLang="en-US" dirty="0"/>
              <a:t>是一个</a:t>
            </a:r>
            <a:r>
              <a:rPr lang="zh-CN" altLang="en-US" dirty="0" smtClean="0"/>
              <a:t>从                 的</a:t>
            </a:r>
            <a:r>
              <a:rPr lang="zh-CN" altLang="en-US" dirty="0"/>
              <a:t>非线性映射，</a:t>
            </a:r>
            <a:r>
              <a:rPr lang="zh-CN" altLang="en-US" dirty="0" smtClean="0"/>
              <a:t>也就是说          ，经过变换                    有              。</a:t>
            </a:r>
            <a:endParaRPr lang="en-US" altLang="zh-CN" dirty="0" smtClean="0"/>
          </a:p>
          <a:p>
            <a:r>
              <a:rPr lang="en-US" altLang="zh-CN" dirty="0" err="1"/>
              <a:t>Levenberg</a:t>
            </a:r>
            <a:r>
              <a:rPr lang="en-US" altLang="zh-CN" dirty="0"/>
              <a:t>–Marquardt </a:t>
            </a:r>
            <a:r>
              <a:rPr lang="zh-CN" altLang="en-US" dirty="0"/>
              <a:t>算法的目的就是希望任意给定一</a:t>
            </a:r>
            <a:r>
              <a:rPr lang="zh-CN" altLang="en-US" dirty="0" smtClean="0"/>
              <a:t>个</a:t>
            </a:r>
            <a:r>
              <a:rPr lang="en-US" altLang="zh-CN" b="1" i="1" dirty="0"/>
              <a:t> </a:t>
            </a:r>
            <a:r>
              <a:rPr lang="en-US" altLang="zh-CN" b="1" i="1" dirty="0" smtClean="0"/>
              <a:t>   </a:t>
            </a:r>
            <a:r>
              <a:rPr lang="zh-CN" altLang="en-US" dirty="0" smtClean="0"/>
              <a:t>以及</a:t>
            </a:r>
            <a:r>
              <a:rPr lang="zh-CN" altLang="en-US" dirty="0"/>
              <a:t>合理</a:t>
            </a:r>
            <a:r>
              <a:rPr lang="zh-CN" altLang="en-US" dirty="0" smtClean="0"/>
              <a:t>的初始</a:t>
            </a:r>
            <a:r>
              <a:rPr lang="zh-CN" altLang="en-US" dirty="0"/>
              <a:t>参数</a:t>
            </a:r>
            <a:r>
              <a:rPr lang="en-US" altLang="zh-CN" b="1" i="1" dirty="0" smtClean="0"/>
              <a:t>    </a:t>
            </a:r>
            <a:r>
              <a:rPr lang="zh-CN" altLang="en-US" dirty="0" smtClean="0"/>
              <a:t>，</a:t>
            </a:r>
            <a:r>
              <a:rPr lang="zh-CN" altLang="en-US" dirty="0"/>
              <a:t>能找到一</a:t>
            </a:r>
            <a:r>
              <a:rPr lang="zh-CN" altLang="en-US" dirty="0" smtClean="0"/>
              <a:t>个     ，使得      尽量</a:t>
            </a:r>
            <a:r>
              <a:rPr lang="zh-CN" altLang="en-US" dirty="0"/>
              <a:t>小（局部极小），</a:t>
            </a:r>
            <a:r>
              <a:rPr lang="zh-CN" altLang="en-US" dirty="0" smtClean="0"/>
              <a:t>其中</a:t>
            </a:r>
            <a:endParaRPr lang="en-US" altLang="zh-CN" dirty="0" smtClean="0"/>
          </a:p>
          <a:p>
            <a:r>
              <a:rPr lang="zh-CN" altLang="en-US" dirty="0" smtClean="0"/>
              <a:t>利用一阶泰勒展开：                                      ，对于</a:t>
            </a:r>
            <a:r>
              <a:rPr lang="zh-CN" altLang="en-US" dirty="0"/>
              <a:t>第</a:t>
            </a:r>
            <a:r>
              <a:rPr lang="en-US" altLang="zh-CN" i="1" dirty="0"/>
              <a:t>k </a:t>
            </a:r>
            <a:r>
              <a:rPr lang="en-US" altLang="zh-CN" dirty="0"/>
              <a:t>+ 1 </a:t>
            </a:r>
            <a:r>
              <a:rPr lang="zh-CN" altLang="en-US" dirty="0"/>
              <a:t>次</a:t>
            </a:r>
            <a:r>
              <a:rPr lang="zh-CN" altLang="en-US" dirty="0" smtClean="0"/>
              <a:t>迭代</a:t>
            </a:r>
            <a:r>
              <a:rPr lang="en-US" altLang="zh-CN" dirty="0" smtClean="0"/>
              <a:t> </a:t>
            </a:r>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18</a:t>
            </a:fld>
            <a:endParaRPr lang="zh-CN" altLang="en-US"/>
          </a:p>
        </p:txBody>
      </p:sp>
      <p:pic>
        <p:nvPicPr>
          <p:cNvPr id="5" name="图片 4"/>
          <p:cNvPicPr>
            <a:picLocks noChangeAspect="1"/>
          </p:cNvPicPr>
          <p:nvPr/>
        </p:nvPicPr>
        <p:blipFill>
          <a:blip r:embed="rId2"/>
          <a:stretch>
            <a:fillRect/>
          </a:stretch>
        </p:blipFill>
        <p:spPr>
          <a:xfrm>
            <a:off x="1919271" y="1873250"/>
            <a:ext cx="238158" cy="390580"/>
          </a:xfrm>
          <a:prstGeom prst="rect">
            <a:avLst/>
          </a:prstGeom>
        </p:spPr>
      </p:pic>
      <p:pic>
        <p:nvPicPr>
          <p:cNvPr id="6" name="图片 5"/>
          <p:cNvPicPr>
            <a:picLocks noChangeAspect="1"/>
          </p:cNvPicPr>
          <p:nvPr/>
        </p:nvPicPr>
        <p:blipFill>
          <a:blip r:embed="rId3"/>
          <a:stretch>
            <a:fillRect/>
          </a:stretch>
        </p:blipFill>
        <p:spPr>
          <a:xfrm>
            <a:off x="3648075" y="1865893"/>
            <a:ext cx="1440896" cy="329093"/>
          </a:xfrm>
          <a:prstGeom prst="rect">
            <a:avLst/>
          </a:prstGeom>
        </p:spPr>
      </p:pic>
      <p:pic>
        <p:nvPicPr>
          <p:cNvPr id="8" name="图片 7"/>
          <p:cNvPicPr>
            <a:picLocks noChangeAspect="1"/>
          </p:cNvPicPr>
          <p:nvPr/>
        </p:nvPicPr>
        <p:blipFill>
          <a:blip r:embed="rId2"/>
          <a:stretch>
            <a:fillRect/>
          </a:stretch>
        </p:blipFill>
        <p:spPr>
          <a:xfrm>
            <a:off x="11115642" y="1856801"/>
            <a:ext cx="238158" cy="390580"/>
          </a:xfrm>
          <a:prstGeom prst="rect">
            <a:avLst/>
          </a:prstGeom>
        </p:spPr>
      </p:pic>
      <p:pic>
        <p:nvPicPr>
          <p:cNvPr id="9" name="图片 8"/>
          <p:cNvPicPr>
            <a:picLocks noChangeAspect="1"/>
          </p:cNvPicPr>
          <p:nvPr/>
        </p:nvPicPr>
        <p:blipFill>
          <a:blip r:embed="rId4"/>
          <a:stretch>
            <a:fillRect/>
          </a:stretch>
        </p:blipFill>
        <p:spPr>
          <a:xfrm>
            <a:off x="1919271" y="2263830"/>
            <a:ext cx="1667108" cy="362001"/>
          </a:xfrm>
          <a:prstGeom prst="rect">
            <a:avLst/>
          </a:prstGeom>
        </p:spPr>
      </p:pic>
      <p:pic>
        <p:nvPicPr>
          <p:cNvPr id="10" name="图片 9"/>
          <p:cNvPicPr>
            <a:picLocks noChangeAspect="1"/>
          </p:cNvPicPr>
          <p:nvPr/>
        </p:nvPicPr>
        <p:blipFill>
          <a:blip r:embed="rId5"/>
          <a:stretch>
            <a:fillRect/>
          </a:stretch>
        </p:blipFill>
        <p:spPr>
          <a:xfrm>
            <a:off x="4088704" y="2263830"/>
            <a:ext cx="1019317" cy="333422"/>
          </a:xfrm>
          <a:prstGeom prst="rect">
            <a:avLst/>
          </a:prstGeom>
        </p:spPr>
      </p:pic>
      <p:pic>
        <p:nvPicPr>
          <p:cNvPr id="11" name="图片 10"/>
          <p:cNvPicPr>
            <a:picLocks noChangeAspect="1"/>
          </p:cNvPicPr>
          <p:nvPr/>
        </p:nvPicPr>
        <p:blipFill>
          <a:blip r:embed="rId6"/>
          <a:stretch>
            <a:fillRect/>
          </a:stretch>
        </p:blipFill>
        <p:spPr>
          <a:xfrm>
            <a:off x="9853594" y="2766990"/>
            <a:ext cx="257211" cy="314369"/>
          </a:xfrm>
          <a:prstGeom prst="rect">
            <a:avLst/>
          </a:prstGeom>
        </p:spPr>
      </p:pic>
      <p:pic>
        <p:nvPicPr>
          <p:cNvPr id="12" name="图片 11"/>
          <p:cNvPicPr>
            <a:picLocks noChangeAspect="1"/>
          </p:cNvPicPr>
          <p:nvPr/>
        </p:nvPicPr>
        <p:blipFill>
          <a:blip r:embed="rId7"/>
          <a:stretch>
            <a:fillRect/>
          </a:stretch>
        </p:blipFill>
        <p:spPr>
          <a:xfrm>
            <a:off x="3357261" y="3204577"/>
            <a:ext cx="390580" cy="247685"/>
          </a:xfrm>
          <a:prstGeom prst="rect">
            <a:avLst/>
          </a:prstGeom>
        </p:spPr>
      </p:pic>
      <p:pic>
        <p:nvPicPr>
          <p:cNvPr id="13" name="图片 12"/>
          <p:cNvPicPr>
            <a:picLocks noChangeAspect="1"/>
          </p:cNvPicPr>
          <p:nvPr/>
        </p:nvPicPr>
        <p:blipFill>
          <a:blip r:embed="rId8"/>
          <a:stretch>
            <a:fillRect/>
          </a:stretch>
        </p:blipFill>
        <p:spPr>
          <a:xfrm>
            <a:off x="5762007" y="3196984"/>
            <a:ext cx="504895" cy="266737"/>
          </a:xfrm>
          <a:prstGeom prst="rect">
            <a:avLst/>
          </a:prstGeom>
        </p:spPr>
      </p:pic>
      <p:pic>
        <p:nvPicPr>
          <p:cNvPr id="14" name="图片 13"/>
          <p:cNvPicPr>
            <a:picLocks noChangeAspect="1"/>
          </p:cNvPicPr>
          <p:nvPr/>
        </p:nvPicPr>
        <p:blipFill>
          <a:blip r:embed="rId9"/>
          <a:stretch>
            <a:fillRect/>
          </a:stretch>
        </p:blipFill>
        <p:spPr>
          <a:xfrm>
            <a:off x="7353268" y="3195051"/>
            <a:ext cx="457264" cy="257211"/>
          </a:xfrm>
          <a:prstGeom prst="rect">
            <a:avLst/>
          </a:prstGeom>
        </p:spPr>
      </p:pic>
      <p:pic>
        <p:nvPicPr>
          <p:cNvPr id="15" name="图片 14"/>
          <p:cNvPicPr>
            <a:picLocks noChangeAspect="1"/>
          </p:cNvPicPr>
          <p:nvPr/>
        </p:nvPicPr>
        <p:blipFill>
          <a:blip r:embed="rId10"/>
          <a:stretch>
            <a:fillRect/>
          </a:stretch>
        </p:blipFill>
        <p:spPr>
          <a:xfrm>
            <a:off x="1919271" y="3567843"/>
            <a:ext cx="2295845" cy="323895"/>
          </a:xfrm>
          <a:prstGeom prst="rect">
            <a:avLst/>
          </a:prstGeom>
        </p:spPr>
      </p:pic>
      <p:pic>
        <p:nvPicPr>
          <p:cNvPr id="16" name="图片 15"/>
          <p:cNvPicPr>
            <a:picLocks noChangeAspect="1"/>
          </p:cNvPicPr>
          <p:nvPr/>
        </p:nvPicPr>
        <p:blipFill>
          <a:blip r:embed="rId11"/>
          <a:stretch>
            <a:fillRect/>
          </a:stretch>
        </p:blipFill>
        <p:spPr>
          <a:xfrm>
            <a:off x="4295605" y="4001294"/>
            <a:ext cx="3429479" cy="362001"/>
          </a:xfrm>
          <a:prstGeom prst="rect">
            <a:avLst/>
          </a:prstGeom>
        </p:spPr>
      </p:pic>
      <p:pic>
        <p:nvPicPr>
          <p:cNvPr id="17" name="图片 16"/>
          <p:cNvPicPr>
            <a:picLocks noChangeAspect="1"/>
          </p:cNvPicPr>
          <p:nvPr/>
        </p:nvPicPr>
        <p:blipFill>
          <a:blip r:embed="rId12"/>
          <a:stretch>
            <a:fillRect/>
          </a:stretch>
        </p:blipFill>
        <p:spPr>
          <a:xfrm>
            <a:off x="3552551" y="4594785"/>
            <a:ext cx="4410691" cy="1114581"/>
          </a:xfrm>
          <a:prstGeom prst="rect">
            <a:avLst/>
          </a:prstGeom>
        </p:spPr>
      </p:pic>
      <p:pic>
        <p:nvPicPr>
          <p:cNvPr id="19" name="图片 18"/>
          <p:cNvPicPr>
            <a:picLocks noChangeAspect="1"/>
          </p:cNvPicPr>
          <p:nvPr/>
        </p:nvPicPr>
        <p:blipFill>
          <a:blip r:embed="rId13"/>
          <a:stretch>
            <a:fillRect/>
          </a:stretch>
        </p:blipFill>
        <p:spPr>
          <a:xfrm>
            <a:off x="9210726" y="1834702"/>
            <a:ext cx="885825" cy="390525"/>
          </a:xfrm>
          <a:prstGeom prst="rect">
            <a:avLst/>
          </a:prstGeom>
        </p:spPr>
      </p:pic>
    </p:spTree>
    <p:extLst>
      <p:ext uri="{BB962C8B-B14F-4D97-AF65-F5344CB8AC3E}">
        <p14:creationId xmlns:p14="http://schemas.microsoft.com/office/powerpoint/2010/main" val="3066756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Levenberg</a:t>
            </a:r>
            <a:r>
              <a:rPr lang="en-US" altLang="zh-CN" dirty="0"/>
              <a:t>–Marquardt </a:t>
            </a:r>
            <a:r>
              <a:rPr lang="zh-CN" altLang="en-US" dirty="0"/>
              <a:t>算法</a:t>
            </a:r>
          </a:p>
        </p:txBody>
      </p:sp>
      <p:sp>
        <p:nvSpPr>
          <p:cNvPr id="3" name="内容占位符 2"/>
          <p:cNvSpPr>
            <a:spLocks noGrp="1"/>
          </p:cNvSpPr>
          <p:nvPr>
            <p:ph idx="1"/>
          </p:nvPr>
        </p:nvSpPr>
        <p:spPr/>
        <p:txBody>
          <a:bodyPr/>
          <a:lstStyle/>
          <a:p>
            <a:r>
              <a:rPr lang="zh-CN" altLang="en-US" dirty="0" smtClean="0"/>
              <a:t>前述问题的最小二乘解为：</a:t>
            </a:r>
            <a:endParaRPr lang="en-US" altLang="zh-CN" dirty="0" smtClean="0"/>
          </a:p>
          <a:p>
            <a:r>
              <a:rPr lang="zh-CN" altLang="en-US" dirty="0" smtClean="0"/>
              <a:t>加入正则项：</a:t>
            </a:r>
            <a:endParaRPr lang="en-US" altLang="zh-CN" dirty="0" smtClean="0"/>
          </a:p>
          <a:p>
            <a:r>
              <a:rPr lang="zh-CN" altLang="en-US" dirty="0" smtClean="0"/>
              <a:t>当</a:t>
            </a:r>
            <a:r>
              <a:rPr lang="zh-CN" altLang="en-US" i="1" dirty="0" smtClean="0"/>
              <a:t>    </a:t>
            </a:r>
            <a:r>
              <a:rPr lang="zh-CN" altLang="en-US" dirty="0" smtClean="0"/>
              <a:t>较大</a:t>
            </a:r>
            <a:r>
              <a:rPr lang="zh-CN" altLang="en-US" dirty="0"/>
              <a:t>的时候上式接近梯度下降，反之接近牛顿</a:t>
            </a:r>
            <a:r>
              <a:rPr lang="zh-CN" altLang="en-US" dirty="0" smtClean="0"/>
              <a:t>法</a:t>
            </a:r>
            <a:endParaRPr lang="en-US" altLang="zh-CN" dirty="0" smtClean="0"/>
          </a:p>
          <a:p>
            <a:r>
              <a:rPr lang="zh-CN" altLang="en-US" dirty="0" smtClean="0"/>
              <a:t>关于</a:t>
            </a:r>
            <a:r>
              <a:rPr lang="en-US" altLang="zh-CN" dirty="0" smtClean="0"/>
              <a:t>LM</a:t>
            </a:r>
            <a:r>
              <a:rPr lang="zh-CN" altLang="en-US" dirty="0" smtClean="0"/>
              <a:t>算法</a:t>
            </a:r>
            <a:endParaRPr lang="en-US" altLang="zh-CN" dirty="0" smtClean="0"/>
          </a:p>
          <a:p>
            <a:pPr lvl="1"/>
            <a:r>
              <a:rPr lang="zh-CN" altLang="en-US" dirty="0"/>
              <a:t>该</a:t>
            </a:r>
            <a:r>
              <a:rPr lang="zh-CN" altLang="en-US" dirty="0" smtClean="0"/>
              <a:t>算法更适合于求解残差平方和的问题（如回归问题）</a:t>
            </a:r>
            <a:endParaRPr lang="en-US" altLang="zh-CN" dirty="0" smtClean="0"/>
          </a:p>
          <a:p>
            <a:pPr lvl="1"/>
            <a:r>
              <a:rPr lang="en-US" altLang="zh-CN" dirty="0">
                <a:hlinkClick r:id="rId2"/>
              </a:rPr>
              <a:t>http://users.ics.forth.gr/~lourakis/levmar</a:t>
            </a:r>
            <a:r>
              <a:rPr lang="en-US" altLang="zh-CN" dirty="0" smtClean="0">
                <a:hlinkClick r:id="rId2"/>
              </a:rPr>
              <a:t>/</a:t>
            </a:r>
            <a:r>
              <a:rPr lang="en-US" altLang="zh-CN" dirty="0" smtClean="0"/>
              <a:t> C++</a:t>
            </a:r>
            <a:r>
              <a:rPr lang="zh-CN" altLang="en-US" dirty="0" smtClean="0"/>
              <a:t>工具包，其中</a:t>
            </a:r>
            <a:r>
              <a:rPr lang="zh-CN" altLang="en-US" dirty="0"/>
              <a:t>有</a:t>
            </a:r>
            <a:r>
              <a:rPr lang="en-US" altLang="zh-CN" dirty="0" smtClean="0"/>
              <a:t>demo</a:t>
            </a:r>
          </a:p>
          <a:p>
            <a:pPr lvl="1"/>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19</a:t>
            </a:fld>
            <a:endParaRPr lang="zh-CN" altLang="en-US"/>
          </a:p>
        </p:txBody>
      </p:sp>
      <p:pic>
        <p:nvPicPr>
          <p:cNvPr id="5" name="图片 4"/>
          <p:cNvPicPr>
            <a:picLocks noChangeAspect="1"/>
          </p:cNvPicPr>
          <p:nvPr/>
        </p:nvPicPr>
        <p:blipFill>
          <a:blip r:embed="rId3"/>
          <a:stretch>
            <a:fillRect/>
          </a:stretch>
        </p:blipFill>
        <p:spPr>
          <a:xfrm>
            <a:off x="5386220" y="1825625"/>
            <a:ext cx="2391109" cy="381053"/>
          </a:xfrm>
          <a:prstGeom prst="rect">
            <a:avLst/>
          </a:prstGeom>
        </p:spPr>
      </p:pic>
      <p:pic>
        <p:nvPicPr>
          <p:cNvPr id="6" name="图片 5"/>
          <p:cNvPicPr>
            <a:picLocks noChangeAspect="1"/>
          </p:cNvPicPr>
          <p:nvPr/>
        </p:nvPicPr>
        <p:blipFill>
          <a:blip r:embed="rId4"/>
          <a:stretch>
            <a:fillRect/>
          </a:stretch>
        </p:blipFill>
        <p:spPr>
          <a:xfrm>
            <a:off x="3300195" y="2341615"/>
            <a:ext cx="3115110" cy="381053"/>
          </a:xfrm>
          <a:prstGeom prst="rect">
            <a:avLst/>
          </a:prstGeom>
        </p:spPr>
      </p:pic>
      <p:pic>
        <p:nvPicPr>
          <p:cNvPr id="7" name="图片 6"/>
          <p:cNvPicPr>
            <a:picLocks noChangeAspect="1"/>
          </p:cNvPicPr>
          <p:nvPr/>
        </p:nvPicPr>
        <p:blipFill>
          <a:blip r:embed="rId5"/>
          <a:stretch>
            <a:fillRect/>
          </a:stretch>
        </p:blipFill>
        <p:spPr>
          <a:xfrm>
            <a:off x="1547797" y="2933676"/>
            <a:ext cx="219106" cy="342948"/>
          </a:xfrm>
          <a:prstGeom prst="rect">
            <a:avLst/>
          </a:prstGeom>
        </p:spPr>
      </p:pic>
    </p:spTree>
    <p:extLst>
      <p:ext uri="{BB962C8B-B14F-4D97-AF65-F5344CB8AC3E}">
        <p14:creationId xmlns:p14="http://schemas.microsoft.com/office/powerpoint/2010/main" val="3635531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提纲</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a:t>主要</a:t>
            </a:r>
            <a:r>
              <a:rPr lang="zh-CN" altLang="en-US" dirty="0" smtClean="0"/>
              <a:t>内容</a:t>
            </a:r>
            <a:endParaRPr lang="en-US" altLang="zh-CN" dirty="0" smtClean="0"/>
          </a:p>
          <a:p>
            <a:pPr lvl="1"/>
            <a:r>
              <a:rPr lang="zh-CN" altLang="en-US" dirty="0" smtClean="0"/>
              <a:t>凸问题</a:t>
            </a:r>
            <a:r>
              <a:rPr lang="en-US" altLang="zh-CN" dirty="0" smtClean="0"/>
              <a:t>………………………………………… [Convex]</a:t>
            </a:r>
            <a:endParaRPr lang="zh-CN" altLang="en-US" dirty="0"/>
          </a:p>
          <a:p>
            <a:pPr lvl="1"/>
            <a:r>
              <a:rPr lang="zh-CN" altLang="en-US" dirty="0"/>
              <a:t>泰勒</a:t>
            </a:r>
            <a:r>
              <a:rPr lang="zh-CN" altLang="en-US" dirty="0" smtClean="0"/>
              <a:t>展开式</a:t>
            </a:r>
            <a:r>
              <a:rPr lang="en-US" altLang="zh-CN" dirty="0"/>
              <a:t> </a:t>
            </a:r>
            <a:r>
              <a:rPr lang="en-US" altLang="zh-CN" dirty="0" smtClean="0"/>
              <a:t>……………………………………[</a:t>
            </a:r>
            <a:r>
              <a:rPr lang="en-US" altLang="zh-CN" dirty="0"/>
              <a:t>Taylor expansion</a:t>
            </a:r>
            <a:r>
              <a:rPr lang="en-US" altLang="zh-CN" dirty="0" smtClean="0"/>
              <a:t>]</a:t>
            </a:r>
            <a:endParaRPr lang="zh-CN" altLang="en-US" dirty="0"/>
          </a:p>
          <a:p>
            <a:pPr lvl="1"/>
            <a:r>
              <a:rPr lang="zh-CN" altLang="en-US" dirty="0"/>
              <a:t>梯度</a:t>
            </a:r>
            <a:r>
              <a:rPr lang="zh-CN" altLang="en-US" dirty="0" smtClean="0"/>
              <a:t>下降法 </a:t>
            </a:r>
            <a:r>
              <a:rPr lang="en-US" altLang="zh-CN" dirty="0" smtClean="0"/>
              <a:t>……………………………………[</a:t>
            </a:r>
            <a:r>
              <a:rPr lang="en-US" altLang="zh-CN" dirty="0"/>
              <a:t>Gradient descent method</a:t>
            </a:r>
            <a:r>
              <a:rPr lang="en-US" altLang="zh-CN" dirty="0" smtClean="0"/>
              <a:t>]</a:t>
            </a:r>
            <a:endParaRPr lang="zh-CN" altLang="en-US" dirty="0"/>
          </a:p>
          <a:p>
            <a:pPr lvl="1"/>
            <a:r>
              <a:rPr lang="zh-CN" altLang="en-US" dirty="0"/>
              <a:t>牛顿</a:t>
            </a:r>
            <a:r>
              <a:rPr lang="zh-CN" altLang="en-US" dirty="0" smtClean="0"/>
              <a:t>迭代法 </a:t>
            </a:r>
            <a:r>
              <a:rPr lang="en-US" altLang="zh-CN" dirty="0" smtClean="0"/>
              <a:t>……………………………………[</a:t>
            </a:r>
            <a:r>
              <a:rPr lang="en-US" altLang="zh-CN" dirty="0"/>
              <a:t>Newton's </a:t>
            </a:r>
            <a:r>
              <a:rPr lang="en-US" altLang="zh-CN" dirty="0" smtClean="0"/>
              <a:t>method]</a:t>
            </a:r>
            <a:endParaRPr lang="zh-CN" altLang="en-US" dirty="0"/>
          </a:p>
          <a:p>
            <a:pPr lvl="1"/>
            <a:r>
              <a:rPr lang="en-US" altLang="zh-CN" dirty="0" err="1"/>
              <a:t>Levenberg</a:t>
            </a:r>
            <a:r>
              <a:rPr lang="en-US" altLang="zh-CN" dirty="0"/>
              <a:t>–Marquardt </a:t>
            </a:r>
            <a:r>
              <a:rPr lang="zh-CN" altLang="en-US" dirty="0" smtClean="0"/>
              <a:t>算法</a:t>
            </a:r>
            <a:r>
              <a:rPr lang="en-US" altLang="zh-CN" dirty="0" smtClean="0"/>
              <a:t>……………………[</a:t>
            </a:r>
            <a:r>
              <a:rPr lang="en-US" altLang="zh-CN" dirty="0" err="1"/>
              <a:t>Levenberg</a:t>
            </a:r>
            <a:r>
              <a:rPr lang="en-US" altLang="zh-CN" dirty="0"/>
              <a:t>–Marquardt </a:t>
            </a:r>
            <a:r>
              <a:rPr lang="en-US" altLang="zh-CN" dirty="0" smtClean="0"/>
              <a:t>algorithm]</a:t>
            </a:r>
            <a:endParaRPr lang="zh-CN" altLang="en-US" dirty="0"/>
          </a:p>
          <a:p>
            <a:pPr lvl="1"/>
            <a:r>
              <a:rPr lang="zh-CN" altLang="en-US" dirty="0" smtClean="0"/>
              <a:t>拟牛顿法 </a:t>
            </a:r>
            <a:r>
              <a:rPr lang="en-US" altLang="zh-CN" dirty="0" smtClean="0"/>
              <a:t>………………………………………[</a:t>
            </a:r>
            <a:r>
              <a:rPr lang="en-US" altLang="zh-CN" dirty="0"/>
              <a:t>Quasi-Newton </a:t>
            </a:r>
            <a:r>
              <a:rPr lang="en-US" altLang="zh-CN" dirty="0" smtClean="0"/>
              <a:t>method]</a:t>
            </a:r>
            <a:endParaRPr lang="zh-CN" altLang="en-US" dirty="0"/>
          </a:p>
          <a:p>
            <a:pPr lvl="2"/>
            <a:r>
              <a:rPr lang="en-US" altLang="zh-CN" dirty="0"/>
              <a:t>BFGS </a:t>
            </a:r>
            <a:r>
              <a:rPr lang="zh-CN" altLang="en-US" dirty="0" smtClean="0"/>
              <a:t>算法</a:t>
            </a:r>
            <a:r>
              <a:rPr lang="en-US" altLang="zh-CN" dirty="0" smtClean="0"/>
              <a:t>……………………………………..…[BFGS algorithm]</a:t>
            </a:r>
            <a:endParaRPr lang="zh-CN" altLang="en-US" dirty="0"/>
          </a:p>
          <a:p>
            <a:pPr lvl="2"/>
            <a:r>
              <a:rPr lang="en-US" altLang="zh-CN" dirty="0" smtClean="0"/>
              <a:t>LBFGS </a:t>
            </a:r>
            <a:r>
              <a:rPr lang="zh-CN" altLang="en-US" dirty="0" smtClean="0"/>
              <a:t>算法</a:t>
            </a:r>
            <a:r>
              <a:rPr lang="en-US" altLang="zh-CN" dirty="0" smtClean="0"/>
              <a:t>…………………………………..…..[Limited-memory BFGS]</a:t>
            </a:r>
            <a:endParaRPr lang="zh-CN" altLang="en-US" dirty="0"/>
          </a:p>
          <a:p>
            <a:pPr lvl="1"/>
            <a:r>
              <a:rPr lang="zh-CN" altLang="en-US" dirty="0"/>
              <a:t>次梯度</a:t>
            </a:r>
            <a:r>
              <a:rPr lang="zh-CN" altLang="en-US" dirty="0" smtClean="0"/>
              <a:t>算法</a:t>
            </a:r>
            <a:r>
              <a:rPr lang="en-US" altLang="zh-CN" dirty="0" smtClean="0"/>
              <a:t>……………………………………</a:t>
            </a:r>
            <a:r>
              <a:rPr lang="en-US" altLang="zh-CN" dirty="0"/>
              <a:t>.</a:t>
            </a:r>
            <a:r>
              <a:rPr lang="en-US" altLang="zh-CN" dirty="0" smtClean="0"/>
              <a:t>[</a:t>
            </a:r>
            <a:r>
              <a:rPr lang="en-US" altLang="zh-CN" dirty="0" err="1"/>
              <a:t>Subgradient</a:t>
            </a:r>
            <a:r>
              <a:rPr lang="en-US" altLang="zh-CN" dirty="0"/>
              <a:t> </a:t>
            </a:r>
            <a:r>
              <a:rPr lang="en-US" altLang="zh-CN" dirty="0" smtClean="0"/>
              <a:t>method]</a:t>
            </a:r>
            <a:endParaRPr lang="zh-CN" altLang="en-US" dirty="0"/>
          </a:p>
          <a:p>
            <a:pPr lvl="1"/>
            <a:r>
              <a:rPr lang="en-US" altLang="zh-CN" dirty="0" err="1"/>
              <a:t>Bregman</a:t>
            </a:r>
            <a:r>
              <a:rPr lang="en-US" altLang="zh-CN" dirty="0"/>
              <a:t> Projection Problem </a:t>
            </a:r>
            <a:r>
              <a:rPr lang="zh-CN" altLang="en-US" dirty="0"/>
              <a:t>及</a:t>
            </a:r>
            <a:r>
              <a:rPr lang="zh-CN" altLang="en-US" dirty="0" smtClean="0"/>
              <a:t>解法</a:t>
            </a:r>
            <a:r>
              <a:rPr lang="en-US" altLang="zh-CN" dirty="0" smtClean="0"/>
              <a:t>………….[</a:t>
            </a:r>
            <a:r>
              <a:rPr lang="en-US" altLang="zh-CN" dirty="0" err="1" smtClean="0"/>
              <a:t>Bregman</a:t>
            </a:r>
            <a:r>
              <a:rPr lang="en-US" altLang="zh-CN" dirty="0" smtClean="0"/>
              <a:t> Projection Problem]</a:t>
            </a:r>
            <a:endParaRPr lang="zh-CN" altLang="en-US" dirty="0"/>
          </a:p>
          <a:p>
            <a:pPr lvl="1"/>
            <a:r>
              <a:rPr lang="en-US" altLang="zh-CN" dirty="0"/>
              <a:t>Lagrange </a:t>
            </a:r>
            <a:r>
              <a:rPr lang="zh-CN" altLang="en-US" dirty="0"/>
              <a:t>对偶</a:t>
            </a:r>
            <a:r>
              <a:rPr lang="zh-CN" altLang="en-US" dirty="0" smtClean="0"/>
              <a:t>问题</a:t>
            </a:r>
            <a:r>
              <a:rPr lang="en-US" altLang="zh-CN" dirty="0" smtClean="0"/>
              <a:t>…………………………… [</a:t>
            </a:r>
            <a:r>
              <a:rPr lang="en-US" altLang="zh-CN" dirty="0" err="1"/>
              <a:t>Lagrangian</a:t>
            </a:r>
            <a:r>
              <a:rPr lang="en-US" altLang="zh-CN" dirty="0"/>
              <a:t> Dual </a:t>
            </a:r>
            <a:r>
              <a:rPr lang="en-US" altLang="zh-CN" dirty="0" smtClean="0"/>
              <a:t>Problem]</a:t>
            </a:r>
            <a:endParaRPr lang="zh-CN" altLang="en-US" dirty="0"/>
          </a:p>
          <a:p>
            <a:r>
              <a:rPr lang="en-US" altLang="zh-CN" dirty="0" err="1" smtClean="0"/>
              <a:t>minFunc</a:t>
            </a:r>
            <a:r>
              <a:rPr lang="zh-CN" altLang="en-US" dirty="0" smtClean="0"/>
              <a:t>使用</a:t>
            </a:r>
            <a:r>
              <a:rPr lang="en-US" altLang="zh-CN" dirty="0" smtClean="0"/>
              <a:t>+Q&amp;A</a:t>
            </a:r>
            <a:endParaRPr lang="zh-CN" altLang="en-US" dirty="0" smtClean="0"/>
          </a:p>
          <a:p>
            <a:r>
              <a:rPr lang="en-US" altLang="zh-CN" dirty="0" smtClean="0"/>
              <a:t>extend</a:t>
            </a:r>
            <a:endParaRPr lang="zh-CN" altLang="en-US" dirty="0"/>
          </a:p>
        </p:txBody>
      </p:sp>
      <p:sp>
        <p:nvSpPr>
          <p:cNvPr id="4" name="文本框 3"/>
          <p:cNvSpPr txBox="1"/>
          <p:nvPr/>
        </p:nvSpPr>
        <p:spPr>
          <a:xfrm>
            <a:off x="1222217" y="6382693"/>
            <a:ext cx="6509441"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注</a:t>
            </a:r>
            <a:r>
              <a:rPr lang="en-US" altLang="zh-CN" dirty="0" smtClean="0">
                <a:latin typeface="微软雅黑" panose="020B0503020204020204" pitchFamily="34" charset="-122"/>
                <a:ea typeface="微软雅黑" panose="020B0503020204020204" pitchFamily="34" charset="-122"/>
              </a:rPr>
              <a:t>】BFGS: </a:t>
            </a:r>
            <a:r>
              <a:rPr lang="en-US" altLang="zh-CN" dirty="0" err="1" smtClean="0">
                <a:latin typeface="微软雅黑" panose="020B0503020204020204" pitchFamily="34" charset="-122"/>
                <a:ea typeface="微软雅黑" panose="020B0503020204020204" pitchFamily="34" charset="-122"/>
              </a:rPr>
              <a:t>Broyden</a:t>
            </a:r>
            <a:r>
              <a:rPr lang="en-US" altLang="zh-CN" dirty="0" smtClean="0">
                <a:latin typeface="微软雅黑" panose="020B0503020204020204" pitchFamily="34" charset="-122"/>
                <a:ea typeface="微软雅黑" panose="020B0503020204020204" pitchFamily="34" charset="-122"/>
              </a:rPr>
              <a:t>–Fletcher–Goldfarb–</a:t>
            </a:r>
            <a:r>
              <a:rPr lang="en-US" altLang="zh-CN" dirty="0" err="1" smtClean="0">
                <a:latin typeface="微软雅黑" panose="020B0503020204020204" pitchFamily="34" charset="-122"/>
                <a:ea typeface="微软雅黑" panose="020B0503020204020204" pitchFamily="34" charset="-122"/>
              </a:rPr>
              <a:t>Shanno</a:t>
            </a:r>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866B60F5-782E-4018-B295-D2E207BF597C}" type="slidenum">
              <a:rPr lang="zh-CN" altLang="en-US" smtClean="0"/>
              <a:t>2</a:t>
            </a:fld>
            <a:endParaRPr lang="zh-CN" altLang="en-US"/>
          </a:p>
        </p:txBody>
      </p:sp>
    </p:spTree>
    <p:extLst>
      <p:ext uri="{BB962C8B-B14F-4D97-AF65-F5344CB8AC3E}">
        <p14:creationId xmlns:p14="http://schemas.microsoft.com/office/powerpoint/2010/main" val="136716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Levenberg</a:t>
            </a:r>
            <a:r>
              <a:rPr lang="en-US" altLang="zh-CN" dirty="0"/>
              <a:t>–Marquardt </a:t>
            </a:r>
            <a:r>
              <a:rPr lang="zh-CN" altLang="en-US" dirty="0"/>
              <a:t>算法</a:t>
            </a:r>
            <a:r>
              <a:rPr lang="en-US" altLang="zh-CN" dirty="0"/>
              <a:t>-Example</a:t>
            </a:r>
            <a:endParaRPr lang="zh-CN" altLang="en-US" dirty="0"/>
          </a:p>
        </p:txBody>
      </p:sp>
      <p:sp>
        <p:nvSpPr>
          <p:cNvPr id="3" name="内容占位符 2"/>
          <p:cNvSpPr>
            <a:spLocks noGrp="1"/>
          </p:cNvSpPr>
          <p:nvPr>
            <p:ph idx="1"/>
          </p:nvPr>
        </p:nvSpPr>
        <p:spPr>
          <a:xfrm>
            <a:off x="838200" y="1340555"/>
            <a:ext cx="10515600" cy="4351338"/>
          </a:xfrm>
        </p:spPr>
        <p:txBody>
          <a:bodyPr/>
          <a:lstStyle/>
          <a:p>
            <a:r>
              <a:rPr lang="zh-CN" altLang="en-US" dirty="0"/>
              <a:t>回归问题</a:t>
            </a:r>
            <a:r>
              <a:rPr lang="zh-CN" altLang="en-US" dirty="0" smtClean="0"/>
              <a:t>：                    </a:t>
            </a:r>
            <a:r>
              <a:rPr lang="zh-CN" altLang="en-US" dirty="0"/>
              <a:t>，</a:t>
            </a:r>
            <a:r>
              <a:rPr lang="zh-CN" altLang="en-US" dirty="0" smtClean="0"/>
              <a:t>采样                         ，获得观测值           其中</a:t>
            </a:r>
            <a:r>
              <a:rPr lang="zh-CN" altLang="en-US" dirty="0"/>
              <a:t>真实</a:t>
            </a:r>
            <a:r>
              <a:rPr lang="zh-CN" altLang="en-US" dirty="0" smtClean="0"/>
              <a:t>参数                            ，目标函数</a:t>
            </a:r>
            <a:endParaRPr lang="en-US" altLang="zh-CN" dirty="0" smtClean="0"/>
          </a:p>
          <a:p>
            <a:endParaRPr lang="en-US" altLang="zh-CN"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20</a:t>
            </a:fld>
            <a:endParaRPr lang="zh-CN" altLang="en-US"/>
          </a:p>
        </p:txBody>
      </p:sp>
      <p:pic>
        <p:nvPicPr>
          <p:cNvPr id="5" name="图片 4"/>
          <p:cNvPicPr>
            <a:picLocks noChangeAspect="1"/>
          </p:cNvPicPr>
          <p:nvPr/>
        </p:nvPicPr>
        <p:blipFill>
          <a:blip r:embed="rId2"/>
          <a:stretch>
            <a:fillRect/>
          </a:stretch>
        </p:blipFill>
        <p:spPr>
          <a:xfrm>
            <a:off x="2900235" y="1333484"/>
            <a:ext cx="1819529" cy="371527"/>
          </a:xfrm>
          <a:prstGeom prst="rect">
            <a:avLst/>
          </a:prstGeom>
        </p:spPr>
      </p:pic>
      <p:pic>
        <p:nvPicPr>
          <p:cNvPr id="6" name="图片 5"/>
          <p:cNvPicPr>
            <a:picLocks noChangeAspect="1"/>
          </p:cNvPicPr>
          <p:nvPr/>
        </p:nvPicPr>
        <p:blipFill>
          <a:blip r:embed="rId3"/>
          <a:stretch>
            <a:fillRect/>
          </a:stretch>
        </p:blipFill>
        <p:spPr>
          <a:xfrm>
            <a:off x="5817146" y="1346195"/>
            <a:ext cx="2219635" cy="295316"/>
          </a:xfrm>
          <a:prstGeom prst="rect">
            <a:avLst/>
          </a:prstGeom>
        </p:spPr>
      </p:pic>
      <p:pic>
        <p:nvPicPr>
          <p:cNvPr id="7" name="图片 6"/>
          <p:cNvPicPr>
            <a:picLocks noChangeAspect="1"/>
          </p:cNvPicPr>
          <p:nvPr/>
        </p:nvPicPr>
        <p:blipFill>
          <a:blip r:embed="rId4"/>
          <a:stretch>
            <a:fillRect/>
          </a:stretch>
        </p:blipFill>
        <p:spPr>
          <a:xfrm>
            <a:off x="10115451" y="1350117"/>
            <a:ext cx="1409897" cy="304843"/>
          </a:xfrm>
          <a:prstGeom prst="rect">
            <a:avLst/>
          </a:prstGeom>
        </p:spPr>
      </p:pic>
      <p:pic>
        <p:nvPicPr>
          <p:cNvPr id="8" name="图片 7"/>
          <p:cNvPicPr>
            <a:picLocks noChangeAspect="1"/>
          </p:cNvPicPr>
          <p:nvPr/>
        </p:nvPicPr>
        <p:blipFill>
          <a:blip r:embed="rId5"/>
          <a:stretch>
            <a:fillRect/>
          </a:stretch>
        </p:blipFill>
        <p:spPr>
          <a:xfrm>
            <a:off x="3359353" y="1717722"/>
            <a:ext cx="2457793" cy="362001"/>
          </a:xfrm>
          <a:prstGeom prst="rect">
            <a:avLst/>
          </a:prstGeom>
        </p:spPr>
      </p:pic>
      <p:pic>
        <p:nvPicPr>
          <p:cNvPr id="9" name="图片 8"/>
          <p:cNvPicPr>
            <a:picLocks noChangeAspect="1"/>
          </p:cNvPicPr>
          <p:nvPr/>
        </p:nvPicPr>
        <p:blipFill>
          <a:blip r:embed="rId6"/>
          <a:stretch>
            <a:fillRect/>
          </a:stretch>
        </p:blipFill>
        <p:spPr>
          <a:xfrm>
            <a:off x="4638471" y="2210086"/>
            <a:ext cx="2915057" cy="428685"/>
          </a:xfrm>
          <a:prstGeom prst="rect">
            <a:avLst/>
          </a:prstGeom>
        </p:spPr>
      </p:pic>
      <p:pic>
        <p:nvPicPr>
          <p:cNvPr id="11" name="图片 10"/>
          <p:cNvPicPr>
            <a:picLocks noChangeAspect="1"/>
          </p:cNvPicPr>
          <p:nvPr/>
        </p:nvPicPr>
        <p:blipFill>
          <a:blip r:embed="rId7"/>
          <a:stretch>
            <a:fillRect/>
          </a:stretch>
        </p:blipFill>
        <p:spPr>
          <a:xfrm>
            <a:off x="984591" y="2626503"/>
            <a:ext cx="9831172" cy="4001058"/>
          </a:xfrm>
          <a:prstGeom prst="rect">
            <a:avLst/>
          </a:prstGeom>
        </p:spPr>
      </p:pic>
    </p:spTree>
    <p:extLst>
      <p:ext uri="{BB962C8B-B14F-4D97-AF65-F5344CB8AC3E}">
        <p14:creationId xmlns:p14="http://schemas.microsoft.com/office/powerpoint/2010/main" val="2347384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Levenberg</a:t>
            </a:r>
            <a:r>
              <a:rPr lang="en-US" altLang="zh-CN" dirty="0"/>
              <a:t>–Marquardt </a:t>
            </a:r>
            <a:r>
              <a:rPr lang="zh-CN" altLang="en-US" dirty="0"/>
              <a:t>算法</a:t>
            </a:r>
            <a:r>
              <a:rPr lang="en-US" altLang="zh-CN" dirty="0"/>
              <a:t>-Example</a:t>
            </a:r>
            <a:endParaRPr lang="zh-CN" altLang="en-US" dirty="0"/>
          </a:p>
        </p:txBody>
      </p:sp>
      <p:sp>
        <p:nvSpPr>
          <p:cNvPr id="3" name="内容占位符 2"/>
          <p:cNvSpPr>
            <a:spLocks noGrp="1"/>
          </p:cNvSpPr>
          <p:nvPr>
            <p:ph idx="1"/>
          </p:nvPr>
        </p:nvSpPr>
        <p:spPr/>
        <p:txBody>
          <a:bodyPr/>
          <a:lstStyle/>
          <a:p>
            <a:r>
              <a:rPr lang="zh-CN" altLang="en-US" dirty="0" smtClean="0"/>
              <a:t>最后看</a:t>
            </a:r>
            <a:r>
              <a:rPr lang="zh-CN" altLang="en-US" dirty="0"/>
              <a:t>几</a:t>
            </a:r>
            <a:r>
              <a:rPr lang="zh-CN" altLang="en-US" dirty="0" smtClean="0"/>
              <a:t>个图（</a:t>
            </a:r>
            <a:r>
              <a:rPr lang="zh-CN" altLang="en-US" dirty="0"/>
              <a:t>从左到右：</a:t>
            </a:r>
            <a:r>
              <a:rPr lang="en-US" altLang="zh-CN" dirty="0"/>
              <a:t>grad</a:t>
            </a:r>
            <a:r>
              <a:rPr lang="zh-CN" altLang="en-US" dirty="0"/>
              <a:t>，</a:t>
            </a:r>
            <a:r>
              <a:rPr lang="en-US" altLang="zh-CN" dirty="0" err="1"/>
              <a:t>levmar</a:t>
            </a:r>
            <a:r>
              <a:rPr lang="en-US" altLang="zh-CN" dirty="0"/>
              <a:t>(</a:t>
            </a:r>
            <a:r>
              <a:rPr lang="zh-CN" altLang="en-US" i="1" dirty="0"/>
              <a:t> </a:t>
            </a:r>
            <a:r>
              <a:rPr lang="zh-CN" altLang="en-US" i="1" dirty="0" smtClean="0"/>
              <a:t>  </a:t>
            </a:r>
            <a:r>
              <a:rPr lang="en-US" altLang="zh-CN" dirty="0" smtClean="0"/>
              <a:t>= </a:t>
            </a:r>
            <a:r>
              <a:rPr lang="en-US" altLang="zh-CN" dirty="0"/>
              <a:t>0</a:t>
            </a:r>
            <a:r>
              <a:rPr lang="en-US" altLang="zh-CN" i="1" dirty="0"/>
              <a:t>:</a:t>
            </a:r>
            <a:r>
              <a:rPr lang="en-US" altLang="zh-CN" dirty="0"/>
              <a:t>01)</a:t>
            </a:r>
            <a:r>
              <a:rPr lang="zh-CN" altLang="en-US" dirty="0"/>
              <a:t>，</a:t>
            </a:r>
            <a:r>
              <a:rPr lang="en-US" altLang="zh-CN" dirty="0" err="1"/>
              <a:t>levmar</a:t>
            </a:r>
            <a:r>
              <a:rPr lang="en-US" altLang="zh-CN" dirty="0"/>
              <a:t>(</a:t>
            </a:r>
            <a:r>
              <a:rPr lang="zh-CN" altLang="en-US" i="1" dirty="0"/>
              <a:t> </a:t>
            </a:r>
            <a:r>
              <a:rPr lang="zh-CN" altLang="en-US" i="1" dirty="0" smtClean="0"/>
              <a:t>  </a:t>
            </a:r>
            <a:r>
              <a:rPr lang="en-US" altLang="zh-CN" dirty="0" smtClean="0"/>
              <a:t>= </a:t>
            </a:r>
            <a:r>
              <a:rPr lang="en-US" altLang="zh-CN" dirty="0"/>
              <a:t>1</a:t>
            </a:r>
            <a:r>
              <a:rPr lang="en-US" altLang="zh-CN" dirty="0" smtClean="0"/>
              <a:t>), range=[-1,1,-1,1],step=0.02</a:t>
            </a:r>
            <a:r>
              <a:rPr lang="zh-CN" altLang="en-US" dirty="0" smtClean="0"/>
              <a:t>）</a:t>
            </a:r>
            <a:endParaRPr lang="en-US" altLang="zh-CN" dirty="0" smtClean="0"/>
          </a:p>
          <a:p>
            <a:endParaRPr lang="en-US" altLang="zh-CN" dirty="0"/>
          </a:p>
          <a:p>
            <a:endParaRPr lang="en-US" altLang="zh-CN" dirty="0" smtClean="0"/>
          </a:p>
          <a:p>
            <a:r>
              <a:rPr lang="zh-CN" altLang="en-US" dirty="0"/>
              <a:t>更</a:t>
            </a:r>
            <a:r>
              <a:rPr lang="zh-CN" altLang="en-US" dirty="0" smtClean="0"/>
              <a:t>大范围（</a:t>
            </a:r>
            <a:r>
              <a:rPr lang="en-US" altLang="zh-CN" dirty="0"/>
              <a:t> range=[-</a:t>
            </a:r>
            <a:r>
              <a:rPr lang="en-US" altLang="zh-CN" dirty="0" smtClean="0"/>
              <a:t>10,10,-10,10]</a:t>
            </a:r>
            <a:r>
              <a:rPr lang="zh-CN" altLang="en-US" dirty="0" smtClean="0"/>
              <a:t>，</a:t>
            </a:r>
            <a:r>
              <a:rPr lang="en-US" altLang="zh-CN" dirty="0" smtClean="0"/>
              <a:t>step=0.02</a:t>
            </a:r>
            <a:r>
              <a:rPr lang="zh-CN" altLang="en-US" dirty="0" smtClean="0"/>
              <a:t>，</a:t>
            </a:r>
            <a:r>
              <a:rPr lang="en-US" altLang="zh-CN" dirty="0" smtClean="0"/>
              <a:t> grad</a:t>
            </a:r>
            <a:r>
              <a:rPr lang="zh-CN" altLang="en-US" dirty="0"/>
              <a:t>，</a:t>
            </a:r>
            <a:r>
              <a:rPr lang="en-US" altLang="zh-CN" dirty="0" err="1"/>
              <a:t>levmar</a:t>
            </a:r>
            <a:r>
              <a:rPr lang="en-US" altLang="zh-CN" dirty="0"/>
              <a:t>(</a:t>
            </a:r>
            <a:r>
              <a:rPr lang="zh-CN" altLang="en-US" i="1" dirty="0"/>
              <a:t>   </a:t>
            </a:r>
            <a:r>
              <a:rPr lang="en-US" altLang="zh-CN" dirty="0"/>
              <a:t>= </a:t>
            </a:r>
            <a:r>
              <a:rPr lang="en-US" altLang="zh-CN" dirty="0" smtClean="0"/>
              <a:t>0)</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21</a:t>
            </a:fld>
            <a:endParaRPr lang="zh-CN" altLang="en-US" dirty="0"/>
          </a:p>
        </p:txBody>
      </p:sp>
      <p:pic>
        <p:nvPicPr>
          <p:cNvPr id="5" name="图片 4"/>
          <p:cNvPicPr>
            <a:picLocks noChangeAspect="1"/>
          </p:cNvPicPr>
          <p:nvPr/>
        </p:nvPicPr>
        <p:blipFill>
          <a:blip r:embed="rId2"/>
          <a:stretch>
            <a:fillRect/>
          </a:stretch>
        </p:blipFill>
        <p:spPr>
          <a:xfrm>
            <a:off x="7510448" y="1919267"/>
            <a:ext cx="200053" cy="295316"/>
          </a:xfrm>
          <a:prstGeom prst="rect">
            <a:avLst/>
          </a:prstGeom>
        </p:spPr>
      </p:pic>
      <p:pic>
        <p:nvPicPr>
          <p:cNvPr id="6" name="图片 5"/>
          <p:cNvPicPr>
            <a:picLocks noChangeAspect="1"/>
          </p:cNvPicPr>
          <p:nvPr/>
        </p:nvPicPr>
        <p:blipFill>
          <a:blip r:embed="rId2"/>
          <a:stretch>
            <a:fillRect/>
          </a:stretch>
        </p:blipFill>
        <p:spPr>
          <a:xfrm>
            <a:off x="10320323" y="1919267"/>
            <a:ext cx="200053" cy="295316"/>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463" y="2709860"/>
            <a:ext cx="1057275" cy="105727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2420" y="2709861"/>
            <a:ext cx="1057275" cy="105727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9492" y="2709859"/>
            <a:ext cx="1095375" cy="1057275"/>
          </a:xfrm>
          <a:prstGeom prst="rect">
            <a:avLst/>
          </a:prstGeom>
        </p:spPr>
      </p:pic>
      <p:pic>
        <p:nvPicPr>
          <p:cNvPr id="10" name="图片 9"/>
          <p:cNvPicPr>
            <a:picLocks noChangeAspect="1"/>
          </p:cNvPicPr>
          <p:nvPr/>
        </p:nvPicPr>
        <p:blipFill>
          <a:blip r:embed="rId2"/>
          <a:stretch>
            <a:fillRect/>
          </a:stretch>
        </p:blipFill>
        <p:spPr>
          <a:xfrm>
            <a:off x="10477499" y="3853636"/>
            <a:ext cx="200053" cy="295316"/>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9200" y="4415739"/>
            <a:ext cx="2376292" cy="2150929"/>
          </a:xfrm>
          <a:prstGeom prst="rect">
            <a:avLst/>
          </a:prstGeom>
          <a:ln>
            <a:solidFill>
              <a:schemeClr val="tx1"/>
            </a:solidFill>
          </a:ln>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8457" y="4421956"/>
            <a:ext cx="2369423" cy="2144712"/>
          </a:xfrm>
          <a:prstGeom prst="rect">
            <a:avLst/>
          </a:prstGeom>
          <a:ln>
            <a:solidFill>
              <a:schemeClr val="tx1">
                <a:lumMod val="95000"/>
                <a:lumOff val="5000"/>
              </a:schemeClr>
            </a:solidFill>
          </a:ln>
        </p:spPr>
      </p:pic>
    </p:spTree>
    <p:extLst>
      <p:ext uri="{BB962C8B-B14F-4D97-AF65-F5344CB8AC3E}">
        <p14:creationId xmlns:p14="http://schemas.microsoft.com/office/powerpoint/2010/main" val="433947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拟牛顿法</a:t>
            </a:r>
            <a:endParaRPr lang="zh-CN" altLang="en-US" dirty="0"/>
          </a:p>
        </p:txBody>
      </p:sp>
      <p:sp>
        <p:nvSpPr>
          <p:cNvPr id="3" name="内容占位符 2"/>
          <p:cNvSpPr>
            <a:spLocks noGrp="1"/>
          </p:cNvSpPr>
          <p:nvPr>
            <p:ph idx="1"/>
          </p:nvPr>
        </p:nvSpPr>
        <p:spPr>
          <a:xfrm>
            <a:off x="838200" y="1825625"/>
            <a:ext cx="10515600" cy="4895850"/>
          </a:xfrm>
        </p:spPr>
        <p:txBody>
          <a:bodyPr>
            <a:normAutofit/>
          </a:bodyPr>
          <a:lstStyle/>
          <a:p>
            <a:r>
              <a:rPr lang="zh-CN" altLang="en-US" b="1" dirty="0" smtClean="0"/>
              <a:t>拟牛顿法</a:t>
            </a:r>
            <a:r>
              <a:rPr lang="zh-CN" altLang="en-US" dirty="0" smtClean="0"/>
              <a:t>的核心</a:t>
            </a:r>
            <a:r>
              <a:rPr lang="zh-CN" altLang="en-US" dirty="0"/>
              <a:t>就是</a:t>
            </a:r>
            <a:r>
              <a:rPr lang="zh-CN" altLang="en-US" dirty="0" smtClean="0"/>
              <a:t>如何估计</a:t>
            </a:r>
            <a:r>
              <a:rPr lang="en-US" altLang="zh-CN" dirty="0" smtClean="0"/>
              <a:t>Hessian </a:t>
            </a:r>
            <a:r>
              <a:rPr lang="zh-CN" altLang="en-US" dirty="0"/>
              <a:t>矩阵（或其逆</a:t>
            </a:r>
            <a:r>
              <a:rPr lang="zh-CN" altLang="en-US" dirty="0" smtClean="0"/>
              <a:t>）</a:t>
            </a:r>
            <a:endParaRPr lang="en-US" altLang="zh-CN" dirty="0" smtClean="0"/>
          </a:p>
          <a:p>
            <a:r>
              <a:rPr lang="zh-CN" altLang="en-US" dirty="0"/>
              <a:t>另一方面为了判断估计的好坏，于是有了</a:t>
            </a:r>
            <a:r>
              <a:rPr lang="zh-CN" altLang="en-US" b="1" dirty="0"/>
              <a:t>拟牛顿条件</a:t>
            </a:r>
            <a:r>
              <a:rPr lang="zh-CN" altLang="en-US" dirty="0"/>
              <a:t>，首先回顾牛顿</a:t>
            </a:r>
            <a:r>
              <a:rPr lang="zh-CN" altLang="en-US" dirty="0" smtClean="0"/>
              <a:t>法中</a:t>
            </a:r>
            <a:r>
              <a:rPr lang="zh-CN" altLang="en-US" dirty="0"/>
              <a:t>的公式</a:t>
            </a:r>
            <a:r>
              <a:rPr lang="zh-CN" altLang="en-US" dirty="0" smtClean="0"/>
              <a:t>：</a:t>
            </a:r>
            <a:endParaRPr lang="en-US" altLang="zh-CN" dirty="0" smtClean="0"/>
          </a:p>
          <a:p>
            <a:endParaRPr lang="en-US" altLang="zh-CN" dirty="0"/>
          </a:p>
          <a:p>
            <a:r>
              <a:rPr lang="zh-CN" altLang="en-US" dirty="0" smtClean="0"/>
              <a:t>令                             并令                                            带入上式得到</a:t>
            </a:r>
            <a:r>
              <a:rPr lang="zh-CN" altLang="en-US" b="1" dirty="0" smtClean="0"/>
              <a:t>拟</a:t>
            </a:r>
            <a:r>
              <a:rPr lang="zh-CN" altLang="en-US" b="1" dirty="0"/>
              <a:t>牛顿</a:t>
            </a:r>
            <a:r>
              <a:rPr lang="zh-CN" altLang="en-US" b="1" dirty="0" smtClean="0"/>
              <a:t>条件</a:t>
            </a:r>
            <a:endParaRPr lang="en-US" altLang="zh-CN" b="1" dirty="0" smtClean="0"/>
          </a:p>
          <a:p>
            <a:endParaRPr lang="en-US" altLang="zh-CN" dirty="0" smtClean="0"/>
          </a:p>
          <a:p>
            <a:r>
              <a:rPr lang="zh-CN" altLang="en-US" dirty="0" smtClean="0"/>
              <a:t>最后记：                                                    得到</a:t>
            </a:r>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22</a:t>
            </a:fld>
            <a:endParaRPr lang="zh-CN" altLang="en-US"/>
          </a:p>
        </p:txBody>
      </p:sp>
      <p:pic>
        <p:nvPicPr>
          <p:cNvPr id="5" name="图片 4"/>
          <p:cNvPicPr>
            <a:picLocks noChangeAspect="1"/>
          </p:cNvPicPr>
          <p:nvPr/>
        </p:nvPicPr>
        <p:blipFill>
          <a:blip r:embed="rId2"/>
          <a:stretch>
            <a:fillRect/>
          </a:stretch>
        </p:blipFill>
        <p:spPr>
          <a:xfrm>
            <a:off x="4000500" y="3153453"/>
            <a:ext cx="3453108" cy="581984"/>
          </a:xfrm>
          <a:prstGeom prst="rect">
            <a:avLst/>
          </a:prstGeom>
        </p:spPr>
      </p:pic>
      <p:pic>
        <p:nvPicPr>
          <p:cNvPr id="6" name="图片 5"/>
          <p:cNvPicPr>
            <a:picLocks noChangeAspect="1"/>
          </p:cNvPicPr>
          <p:nvPr/>
        </p:nvPicPr>
        <p:blipFill>
          <a:blip r:embed="rId3"/>
          <a:stretch>
            <a:fillRect/>
          </a:stretch>
        </p:blipFill>
        <p:spPr>
          <a:xfrm>
            <a:off x="1552233" y="3819574"/>
            <a:ext cx="2448267" cy="304843"/>
          </a:xfrm>
          <a:prstGeom prst="rect">
            <a:avLst/>
          </a:prstGeom>
        </p:spPr>
      </p:pic>
      <p:pic>
        <p:nvPicPr>
          <p:cNvPr id="7" name="图片 6"/>
          <p:cNvPicPr>
            <a:picLocks noChangeAspect="1"/>
          </p:cNvPicPr>
          <p:nvPr/>
        </p:nvPicPr>
        <p:blipFill>
          <a:blip r:embed="rId4"/>
          <a:stretch>
            <a:fillRect/>
          </a:stretch>
        </p:blipFill>
        <p:spPr>
          <a:xfrm>
            <a:off x="4864100" y="3734204"/>
            <a:ext cx="3765554" cy="444095"/>
          </a:xfrm>
          <a:prstGeom prst="rect">
            <a:avLst/>
          </a:prstGeom>
        </p:spPr>
      </p:pic>
      <p:pic>
        <p:nvPicPr>
          <p:cNvPr id="8" name="图片 7"/>
          <p:cNvPicPr>
            <a:picLocks noChangeAspect="1"/>
          </p:cNvPicPr>
          <p:nvPr/>
        </p:nvPicPr>
        <p:blipFill>
          <a:blip r:embed="rId5"/>
          <a:stretch>
            <a:fillRect/>
          </a:stretch>
        </p:blipFill>
        <p:spPr>
          <a:xfrm>
            <a:off x="4000500" y="4580161"/>
            <a:ext cx="4086795" cy="390580"/>
          </a:xfrm>
          <a:prstGeom prst="rect">
            <a:avLst/>
          </a:prstGeom>
        </p:spPr>
      </p:pic>
      <p:pic>
        <p:nvPicPr>
          <p:cNvPr id="9" name="图片 8"/>
          <p:cNvPicPr>
            <a:picLocks noChangeAspect="1"/>
          </p:cNvPicPr>
          <p:nvPr/>
        </p:nvPicPr>
        <p:blipFill>
          <a:blip r:embed="rId6"/>
          <a:stretch>
            <a:fillRect/>
          </a:stretch>
        </p:blipFill>
        <p:spPr>
          <a:xfrm>
            <a:off x="2611122" y="5159989"/>
            <a:ext cx="4505954" cy="390580"/>
          </a:xfrm>
          <a:prstGeom prst="rect">
            <a:avLst/>
          </a:prstGeom>
        </p:spPr>
      </p:pic>
      <p:pic>
        <p:nvPicPr>
          <p:cNvPr id="10" name="图片 9"/>
          <p:cNvPicPr>
            <a:picLocks noChangeAspect="1"/>
          </p:cNvPicPr>
          <p:nvPr/>
        </p:nvPicPr>
        <p:blipFill>
          <a:blip r:embed="rId7"/>
          <a:stretch>
            <a:fillRect/>
          </a:stretch>
        </p:blipFill>
        <p:spPr>
          <a:xfrm>
            <a:off x="4281234" y="5778169"/>
            <a:ext cx="3629532" cy="390580"/>
          </a:xfrm>
          <a:prstGeom prst="rect">
            <a:avLst/>
          </a:prstGeom>
        </p:spPr>
      </p:pic>
    </p:spTree>
    <p:extLst>
      <p:ext uri="{BB962C8B-B14F-4D97-AF65-F5344CB8AC3E}">
        <p14:creationId xmlns:p14="http://schemas.microsoft.com/office/powerpoint/2010/main" val="3392707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BFGS(</a:t>
            </a:r>
            <a:r>
              <a:rPr lang="en-US" altLang="zh-CN" b="1" dirty="0" err="1" smtClean="0"/>
              <a:t>B</a:t>
            </a:r>
            <a:r>
              <a:rPr lang="en-US" altLang="zh-CN" dirty="0" err="1" smtClean="0"/>
              <a:t>royden,</a:t>
            </a:r>
            <a:r>
              <a:rPr lang="en-US" altLang="zh-CN" b="1" dirty="0" err="1" smtClean="0"/>
              <a:t>F</a:t>
            </a:r>
            <a:r>
              <a:rPr lang="en-US" altLang="zh-CN" dirty="0" err="1" smtClean="0"/>
              <a:t>letcher,</a:t>
            </a:r>
            <a:r>
              <a:rPr lang="en-US" altLang="zh-CN" b="1" dirty="0" err="1" smtClean="0"/>
              <a:t>G</a:t>
            </a:r>
            <a:r>
              <a:rPr lang="en-US" altLang="zh-CN" dirty="0" err="1" smtClean="0"/>
              <a:t>oldfarb,</a:t>
            </a:r>
            <a:r>
              <a:rPr lang="en-US" altLang="zh-CN" b="1" dirty="0" err="1" smtClean="0"/>
              <a:t>S</a:t>
            </a:r>
            <a:r>
              <a:rPr lang="en-US" altLang="zh-CN" dirty="0" err="1" smtClean="0"/>
              <a:t>hanno</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smtClean="0"/>
              <a:t>核心思想是</a:t>
            </a:r>
            <a:r>
              <a:rPr lang="zh-CN" altLang="en-US" dirty="0"/>
              <a:t>利用迭代</a:t>
            </a:r>
            <a:r>
              <a:rPr lang="zh-CN" altLang="en-US" dirty="0" smtClean="0"/>
              <a:t>式                               估计                          </a:t>
            </a:r>
            <a:endParaRPr lang="en-US" altLang="zh-CN" dirty="0" smtClean="0"/>
          </a:p>
          <a:p>
            <a:pPr lvl="1"/>
            <a:r>
              <a:rPr lang="zh-CN" altLang="en-US" dirty="0" smtClean="0"/>
              <a:t>其中假设                                        ，                  待定</a:t>
            </a:r>
            <a:endParaRPr lang="en-US" altLang="zh-CN" dirty="0" smtClean="0"/>
          </a:p>
          <a:p>
            <a:pPr lvl="1"/>
            <a:r>
              <a:rPr lang="zh-CN" altLang="en-US" dirty="0" smtClean="0"/>
              <a:t>更新公式（感兴趣的话参看页末的</a:t>
            </a:r>
            <a:r>
              <a:rPr lang="en-US" altLang="zh-CN" dirty="0" smtClean="0"/>
              <a:t>Link1</a:t>
            </a:r>
            <a:r>
              <a:rPr lang="zh-CN" altLang="en-US" dirty="0" smtClean="0"/>
              <a:t>）</a:t>
            </a:r>
            <a:endParaRPr lang="en-US" altLang="zh-CN" dirty="0" smtClean="0"/>
          </a:p>
          <a:p>
            <a:pPr lvl="1"/>
            <a:endParaRPr lang="en-US" altLang="zh-CN" dirty="0"/>
          </a:p>
          <a:p>
            <a:pPr lvl="1"/>
            <a:endParaRPr lang="en-US" altLang="zh-CN" dirty="0" smtClean="0"/>
          </a:p>
          <a:p>
            <a:pPr lvl="1"/>
            <a:r>
              <a:rPr lang="zh-CN" altLang="en-US" dirty="0"/>
              <a:t>上</a:t>
            </a:r>
            <a:r>
              <a:rPr lang="zh-CN" altLang="en-US" dirty="0" smtClean="0"/>
              <a:t>式利用了</a:t>
            </a:r>
            <a:r>
              <a:rPr lang="en-US" altLang="zh-CN" dirty="0"/>
              <a:t>Sherman-Morrison </a:t>
            </a:r>
            <a:r>
              <a:rPr lang="zh-CN" altLang="en-US" dirty="0"/>
              <a:t>公式</a:t>
            </a:r>
            <a:endParaRPr lang="en-US" altLang="zh-CN" dirty="0" smtClean="0"/>
          </a:p>
          <a:p>
            <a:pPr lvl="1"/>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23</a:t>
            </a:fld>
            <a:endParaRPr lang="zh-CN" altLang="en-US"/>
          </a:p>
        </p:txBody>
      </p:sp>
      <p:sp>
        <p:nvSpPr>
          <p:cNvPr id="5" name="文本框 4"/>
          <p:cNvSpPr txBox="1"/>
          <p:nvPr/>
        </p:nvSpPr>
        <p:spPr>
          <a:xfrm>
            <a:off x="838200" y="6253223"/>
            <a:ext cx="10785475"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Link1</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hlinkClick r:id="rId2"/>
              </a:rPr>
              <a:t>http</a:t>
            </a:r>
            <a:r>
              <a:rPr lang="en-US" altLang="zh-CN" dirty="0">
                <a:latin typeface="Times New Roman" panose="02020603050405020304" pitchFamily="18" charset="0"/>
                <a:cs typeface="Times New Roman" panose="02020603050405020304" pitchFamily="18" charset="0"/>
                <a:hlinkClick r:id="rId2"/>
              </a:rPr>
              <a:t>://</a:t>
            </a:r>
            <a:r>
              <a:rPr lang="en-US" altLang="zh-CN" dirty="0" smtClean="0">
                <a:latin typeface="Times New Roman" panose="02020603050405020304" pitchFamily="18" charset="0"/>
                <a:cs typeface="Times New Roman" panose="02020603050405020304" pitchFamily="18" charset="0"/>
                <a:hlinkClick r:id="rId2"/>
              </a:rPr>
              <a:t>blog.csdn.net/itplus/article/details/21896981</a:t>
            </a:r>
            <a:r>
              <a:rPr lang="en-US" altLang="zh-CN" dirty="0" smtClean="0">
                <a:latin typeface="Times New Roman" panose="02020603050405020304" pitchFamily="18" charset="0"/>
                <a:cs typeface="Times New Roman" panose="02020603050405020304" pitchFamily="18" charset="0"/>
              </a:rPr>
              <a:t> </a:t>
            </a:r>
          </a:p>
        </p:txBody>
      </p:sp>
      <p:pic>
        <p:nvPicPr>
          <p:cNvPr id="6" name="图片 5"/>
          <p:cNvPicPr>
            <a:picLocks noChangeAspect="1"/>
          </p:cNvPicPr>
          <p:nvPr/>
        </p:nvPicPr>
        <p:blipFill>
          <a:blip r:embed="rId3"/>
          <a:stretch>
            <a:fillRect/>
          </a:stretch>
        </p:blipFill>
        <p:spPr>
          <a:xfrm>
            <a:off x="4819472" y="1884918"/>
            <a:ext cx="2553056" cy="381053"/>
          </a:xfrm>
          <a:prstGeom prst="rect">
            <a:avLst/>
          </a:prstGeom>
        </p:spPr>
      </p:pic>
      <p:pic>
        <p:nvPicPr>
          <p:cNvPr id="7" name="图片 6"/>
          <p:cNvPicPr>
            <a:picLocks noChangeAspect="1"/>
          </p:cNvPicPr>
          <p:nvPr/>
        </p:nvPicPr>
        <p:blipFill>
          <a:blip r:embed="rId4"/>
          <a:stretch>
            <a:fillRect/>
          </a:stretch>
        </p:blipFill>
        <p:spPr>
          <a:xfrm>
            <a:off x="8315268" y="1863953"/>
            <a:ext cx="2095792" cy="362001"/>
          </a:xfrm>
          <a:prstGeom prst="rect">
            <a:avLst/>
          </a:prstGeom>
        </p:spPr>
      </p:pic>
      <p:pic>
        <p:nvPicPr>
          <p:cNvPr id="10" name="图片 9"/>
          <p:cNvPicPr>
            <a:picLocks noChangeAspect="1"/>
          </p:cNvPicPr>
          <p:nvPr/>
        </p:nvPicPr>
        <p:blipFill>
          <a:blip r:embed="rId5"/>
          <a:stretch>
            <a:fillRect/>
          </a:stretch>
        </p:blipFill>
        <p:spPr>
          <a:xfrm>
            <a:off x="2963656" y="2269674"/>
            <a:ext cx="2962688" cy="381053"/>
          </a:xfrm>
          <a:prstGeom prst="rect">
            <a:avLst/>
          </a:prstGeom>
        </p:spPr>
      </p:pic>
      <p:pic>
        <p:nvPicPr>
          <p:cNvPr id="11" name="图片 10"/>
          <p:cNvPicPr>
            <a:picLocks noChangeAspect="1"/>
          </p:cNvPicPr>
          <p:nvPr/>
        </p:nvPicPr>
        <p:blipFill>
          <a:blip r:embed="rId6"/>
          <a:stretch>
            <a:fillRect/>
          </a:stretch>
        </p:blipFill>
        <p:spPr>
          <a:xfrm>
            <a:off x="6296032" y="2330011"/>
            <a:ext cx="1228896" cy="295316"/>
          </a:xfrm>
          <a:prstGeom prst="rect">
            <a:avLst/>
          </a:prstGeom>
        </p:spPr>
      </p:pic>
      <p:pic>
        <p:nvPicPr>
          <p:cNvPr id="12" name="图片 11"/>
          <p:cNvPicPr>
            <a:picLocks noChangeAspect="1"/>
          </p:cNvPicPr>
          <p:nvPr/>
        </p:nvPicPr>
        <p:blipFill>
          <a:blip r:embed="rId7"/>
          <a:stretch>
            <a:fillRect/>
          </a:stretch>
        </p:blipFill>
        <p:spPr>
          <a:xfrm>
            <a:off x="2292528" y="3050474"/>
            <a:ext cx="5080000" cy="652410"/>
          </a:xfrm>
          <a:prstGeom prst="rect">
            <a:avLst/>
          </a:prstGeom>
        </p:spPr>
      </p:pic>
      <p:pic>
        <p:nvPicPr>
          <p:cNvPr id="13" name="图片 12"/>
          <p:cNvPicPr>
            <a:picLocks noChangeAspect="1"/>
          </p:cNvPicPr>
          <p:nvPr/>
        </p:nvPicPr>
        <p:blipFill>
          <a:blip r:embed="rId8"/>
          <a:stretch>
            <a:fillRect/>
          </a:stretch>
        </p:blipFill>
        <p:spPr>
          <a:xfrm>
            <a:off x="1499525" y="4594069"/>
            <a:ext cx="9593014" cy="1409897"/>
          </a:xfrm>
          <a:prstGeom prst="rect">
            <a:avLst/>
          </a:prstGeom>
        </p:spPr>
      </p:pic>
    </p:spTree>
    <p:extLst>
      <p:ext uri="{BB962C8B-B14F-4D97-AF65-F5344CB8AC3E}">
        <p14:creationId xmlns:p14="http://schemas.microsoft.com/office/powerpoint/2010/main" val="2806041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BFGS</a:t>
            </a:r>
            <a:r>
              <a:rPr lang="zh-CN" altLang="en-US" dirty="0" smtClean="0"/>
              <a:t>算法</a:t>
            </a:r>
            <a:endParaRPr lang="zh-CN" altLang="en-US" dirty="0"/>
          </a:p>
        </p:txBody>
      </p:sp>
      <p:sp>
        <p:nvSpPr>
          <p:cNvPr id="3" name="内容占位符 2"/>
          <p:cNvSpPr>
            <a:spLocks noGrp="1"/>
          </p:cNvSpPr>
          <p:nvPr>
            <p:ph idx="1"/>
          </p:nvPr>
        </p:nvSpPr>
        <p:spPr/>
        <p:txBody>
          <a:bodyPr/>
          <a:lstStyle/>
          <a:p>
            <a:r>
              <a:rPr lang="zh-CN" altLang="en-US" dirty="0" smtClean="0"/>
              <a:t>算法特点：</a:t>
            </a:r>
            <a:endParaRPr lang="en-US" altLang="zh-CN" dirty="0" smtClean="0"/>
          </a:p>
          <a:p>
            <a:pPr lvl="1"/>
            <a:r>
              <a:rPr lang="zh-CN" altLang="en-US" dirty="0" smtClean="0"/>
              <a:t>属于拟牛顿法（又名变尺度法）的一种</a:t>
            </a:r>
            <a:endParaRPr lang="en-US" altLang="zh-CN" dirty="0" smtClean="0"/>
          </a:p>
          <a:p>
            <a:pPr lvl="1"/>
            <a:r>
              <a:rPr lang="zh-CN" altLang="en-US" dirty="0" smtClean="0"/>
              <a:t>避免了每次计算</a:t>
            </a:r>
            <a:r>
              <a:rPr lang="en-US" altLang="zh-CN" dirty="0" smtClean="0"/>
              <a:t>Hessian</a:t>
            </a:r>
            <a:r>
              <a:rPr lang="zh-CN" altLang="en-US" dirty="0" smtClean="0"/>
              <a:t>矩阵，但是没有避免存储的问题</a:t>
            </a:r>
            <a:endParaRPr lang="en-US" altLang="zh-CN" dirty="0" smtClean="0"/>
          </a:p>
          <a:p>
            <a:pPr lvl="1"/>
            <a:r>
              <a:rPr lang="zh-CN" altLang="en-US" dirty="0" smtClean="0"/>
              <a:t>速度介于梯度下降和牛顿迭代之间</a:t>
            </a:r>
            <a:endParaRPr lang="en-US" altLang="zh-CN" dirty="0"/>
          </a:p>
          <a:p>
            <a:pPr lvl="1"/>
            <a:r>
              <a:rPr lang="zh-CN" altLang="en-US" dirty="0" smtClean="0"/>
              <a:t>由于</a:t>
            </a:r>
            <a:r>
              <a:rPr lang="en-US" altLang="zh-CN" dirty="0" smtClean="0"/>
              <a:t>LBFGS</a:t>
            </a:r>
            <a:r>
              <a:rPr lang="zh-CN" altLang="en-US" dirty="0" smtClean="0"/>
              <a:t>的提出，使得</a:t>
            </a:r>
            <a:r>
              <a:rPr lang="en-US" altLang="zh-CN" dirty="0" smtClean="0"/>
              <a:t>BFGS</a:t>
            </a:r>
            <a:r>
              <a:rPr lang="zh-CN" altLang="en-US" dirty="0" smtClean="0"/>
              <a:t>的理论意义更重要（类似于牛顿法），实际运用比较少见</a:t>
            </a:r>
            <a:endParaRPr lang="en-US" altLang="zh-CN" dirty="0" smtClean="0"/>
          </a:p>
          <a:p>
            <a:pPr lvl="2"/>
            <a:r>
              <a:rPr lang="zh-CN" altLang="en-US" dirty="0" smtClean="0"/>
              <a:t>由于这个原因我们会看到在一维搜索步长的时候也使用</a:t>
            </a:r>
            <a:r>
              <a:rPr lang="en-US" altLang="zh-CN" dirty="0" smtClean="0"/>
              <a:t>LBFGS</a:t>
            </a:r>
            <a:r>
              <a:rPr lang="zh-CN" altLang="en-US" dirty="0" smtClean="0"/>
              <a:t>算法这种杀鸡用牛刀的现象</a:t>
            </a:r>
            <a:endParaRPr lang="en-US" altLang="zh-CN" dirty="0" smtClean="0"/>
          </a:p>
          <a:p>
            <a:pPr lvl="1"/>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24</a:t>
            </a:fld>
            <a:endParaRPr lang="zh-CN" altLang="en-US"/>
          </a:p>
        </p:txBody>
      </p:sp>
    </p:spTree>
    <p:extLst>
      <p:ext uri="{BB962C8B-B14F-4D97-AF65-F5344CB8AC3E}">
        <p14:creationId xmlns:p14="http://schemas.microsoft.com/office/powerpoint/2010/main" val="1882009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BFGS</a:t>
            </a:r>
            <a:r>
              <a:rPr lang="zh-CN" altLang="en-US" dirty="0" smtClean="0"/>
              <a:t>算法</a:t>
            </a:r>
            <a:r>
              <a:rPr lang="en-US" altLang="zh-CN" dirty="0" smtClean="0"/>
              <a:t>-Example</a:t>
            </a:r>
            <a:endParaRPr lang="zh-CN" altLang="en-US" dirty="0"/>
          </a:p>
        </p:txBody>
      </p:sp>
      <p:sp>
        <p:nvSpPr>
          <p:cNvPr id="3" name="内容占位符 2"/>
          <p:cNvSpPr>
            <a:spLocks noGrp="1"/>
          </p:cNvSpPr>
          <p:nvPr>
            <p:ph idx="1"/>
          </p:nvPr>
        </p:nvSpPr>
        <p:spPr/>
        <p:txBody>
          <a:bodyPr/>
          <a:lstStyle/>
          <a:p>
            <a:r>
              <a:rPr lang="zh-CN" altLang="en-US" dirty="0"/>
              <a:t>首先</a:t>
            </a:r>
            <a:r>
              <a:rPr lang="zh-CN" altLang="en-US" dirty="0" smtClean="0"/>
              <a:t>是墨西哥草帽函数</a:t>
            </a:r>
            <a:endParaRPr lang="en-US" altLang="zh-CN" dirty="0" smtClean="0"/>
          </a:p>
          <a:p>
            <a:pPr lvl="1"/>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25</a:t>
            </a:fld>
            <a:endParaRPr lang="zh-CN" altLang="en-US"/>
          </a:p>
        </p:txBody>
      </p:sp>
      <p:pic>
        <p:nvPicPr>
          <p:cNvPr id="6" name="图片 5"/>
          <p:cNvPicPr>
            <a:picLocks noChangeAspect="1"/>
          </p:cNvPicPr>
          <p:nvPr/>
        </p:nvPicPr>
        <p:blipFill>
          <a:blip r:embed="rId2"/>
          <a:stretch>
            <a:fillRect/>
          </a:stretch>
        </p:blipFill>
        <p:spPr>
          <a:xfrm>
            <a:off x="1626657" y="2997765"/>
            <a:ext cx="7592485" cy="1638529"/>
          </a:xfrm>
          <a:prstGeom prst="rect">
            <a:avLst/>
          </a:prstGeom>
        </p:spPr>
      </p:pic>
      <p:sp>
        <p:nvSpPr>
          <p:cNvPr id="7" name="矩形 6"/>
          <p:cNvSpPr/>
          <p:nvPr/>
        </p:nvSpPr>
        <p:spPr>
          <a:xfrm>
            <a:off x="5943600" y="2809875"/>
            <a:ext cx="1390650" cy="2085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4677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BFGS</a:t>
            </a:r>
            <a:r>
              <a:rPr lang="zh-CN" altLang="en-US" dirty="0"/>
              <a:t>算法</a:t>
            </a:r>
            <a:r>
              <a:rPr lang="en-US" altLang="zh-CN" dirty="0"/>
              <a:t>-Example</a:t>
            </a:r>
            <a:endParaRPr lang="zh-CN" altLang="en-US" dirty="0"/>
          </a:p>
        </p:txBody>
      </p:sp>
      <p:sp>
        <p:nvSpPr>
          <p:cNvPr id="3" name="内容占位符 2"/>
          <p:cNvSpPr>
            <a:spLocks noGrp="1"/>
          </p:cNvSpPr>
          <p:nvPr>
            <p:ph idx="1"/>
          </p:nvPr>
        </p:nvSpPr>
        <p:spPr>
          <a:xfrm>
            <a:off x="838200" y="1618954"/>
            <a:ext cx="10515600" cy="4351338"/>
          </a:xfrm>
        </p:spPr>
        <p:txBody>
          <a:bodyPr/>
          <a:lstStyle/>
          <a:p>
            <a:r>
              <a:rPr lang="zh-CN" altLang="en-US" dirty="0"/>
              <a:t>再来看几张图（从左到右：</a:t>
            </a:r>
            <a:r>
              <a:rPr lang="en-US" altLang="zh-CN" dirty="0"/>
              <a:t>grad-&gt;newton-&gt;</a:t>
            </a:r>
            <a:r>
              <a:rPr lang="en-US" altLang="zh-CN" dirty="0" err="1"/>
              <a:t>bfgs</a:t>
            </a:r>
            <a:r>
              <a:rPr lang="zh-CN" altLang="en-US" dirty="0" smtClean="0"/>
              <a:t>）</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图片经过锐化之后</a:t>
            </a:r>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26</a:t>
            </a:fld>
            <a:endParaRPr lang="zh-CN" altLang="en-US"/>
          </a:p>
        </p:txBody>
      </p:sp>
      <p:pic>
        <p:nvPicPr>
          <p:cNvPr id="5" name="图片 4"/>
          <p:cNvPicPr>
            <a:picLocks noChangeAspect="1"/>
          </p:cNvPicPr>
          <p:nvPr/>
        </p:nvPicPr>
        <p:blipFill>
          <a:blip r:embed="rId2"/>
          <a:stretch>
            <a:fillRect/>
          </a:stretch>
        </p:blipFill>
        <p:spPr>
          <a:xfrm>
            <a:off x="2091847" y="2069659"/>
            <a:ext cx="6839905" cy="2076740"/>
          </a:xfrm>
          <a:prstGeom prst="rect">
            <a:avLst/>
          </a:prstGeom>
        </p:spPr>
      </p:pic>
      <p:pic>
        <p:nvPicPr>
          <p:cNvPr id="6" name="图片 5"/>
          <p:cNvPicPr>
            <a:picLocks noChangeAspect="1"/>
          </p:cNvPicPr>
          <p:nvPr/>
        </p:nvPicPr>
        <p:blipFill>
          <a:blip r:embed="rId3"/>
          <a:stretch>
            <a:fillRect/>
          </a:stretch>
        </p:blipFill>
        <p:spPr>
          <a:xfrm>
            <a:off x="2268084" y="4597104"/>
            <a:ext cx="6487430" cy="2124371"/>
          </a:xfrm>
          <a:prstGeom prst="rect">
            <a:avLst/>
          </a:prstGeom>
        </p:spPr>
      </p:pic>
    </p:spTree>
    <p:extLst>
      <p:ext uri="{BB962C8B-B14F-4D97-AF65-F5344CB8AC3E}">
        <p14:creationId xmlns:p14="http://schemas.microsoft.com/office/powerpoint/2010/main" val="1433849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LBFGS</a:t>
            </a:r>
            <a:r>
              <a:rPr lang="zh-CN" altLang="en-US" dirty="0" smtClean="0"/>
              <a:t>算法</a:t>
            </a:r>
            <a:r>
              <a:rPr lang="en-US" altLang="zh-CN" baseline="30000" dirty="0" smtClean="0"/>
              <a:t>[1]</a:t>
            </a:r>
            <a:endParaRPr lang="zh-CN" altLang="en-US" baseline="30000" dirty="0"/>
          </a:p>
        </p:txBody>
      </p:sp>
      <p:sp>
        <p:nvSpPr>
          <p:cNvPr id="3" name="内容占位符 2"/>
          <p:cNvSpPr>
            <a:spLocks noGrp="1"/>
          </p:cNvSpPr>
          <p:nvPr>
            <p:ph idx="1"/>
          </p:nvPr>
        </p:nvSpPr>
        <p:spPr>
          <a:xfrm>
            <a:off x="838200" y="1825624"/>
            <a:ext cx="10515600" cy="4803775"/>
          </a:xfrm>
        </p:spPr>
        <p:txBody>
          <a:bodyPr/>
          <a:lstStyle/>
          <a:p>
            <a:r>
              <a:rPr lang="en-US" altLang="zh-CN" dirty="0"/>
              <a:t>L-BFGS </a:t>
            </a:r>
            <a:r>
              <a:rPr lang="zh-CN" altLang="en-US" dirty="0"/>
              <a:t>是</a:t>
            </a:r>
            <a:r>
              <a:rPr lang="en-US" altLang="zh-CN" dirty="0"/>
              <a:t>Limit-Storage/Limit-Memory BFGS </a:t>
            </a:r>
            <a:r>
              <a:rPr lang="zh-CN" altLang="en-US" dirty="0"/>
              <a:t>的缩写，其设计的目的</a:t>
            </a:r>
            <a:r>
              <a:rPr lang="zh-CN" altLang="en-US" dirty="0" smtClean="0"/>
              <a:t>就是</a:t>
            </a:r>
            <a:r>
              <a:rPr lang="zh-CN" altLang="en-US" dirty="0"/>
              <a:t>为了解决</a:t>
            </a:r>
            <a:r>
              <a:rPr lang="en-US" altLang="zh-CN" dirty="0"/>
              <a:t>BFGS </a:t>
            </a:r>
            <a:r>
              <a:rPr lang="zh-CN" altLang="en-US" dirty="0"/>
              <a:t>的内存</a:t>
            </a:r>
            <a:r>
              <a:rPr lang="zh-CN" altLang="en-US" dirty="0" smtClean="0"/>
              <a:t>问题</a:t>
            </a:r>
            <a:endParaRPr lang="en-US" altLang="zh-CN" dirty="0" smtClean="0"/>
          </a:p>
          <a:p>
            <a:r>
              <a:rPr lang="zh-CN" altLang="en-US" dirty="0"/>
              <a:t>解决的思路就是从下式</a:t>
            </a:r>
            <a:r>
              <a:rPr lang="zh-CN" altLang="en-US" dirty="0" smtClean="0"/>
              <a:t>出发</a:t>
            </a:r>
            <a:endParaRPr lang="en-US" altLang="zh-CN" dirty="0" smtClean="0"/>
          </a:p>
          <a:p>
            <a:endParaRPr lang="en-US" altLang="zh-CN" dirty="0"/>
          </a:p>
          <a:p>
            <a:r>
              <a:rPr lang="zh-CN" altLang="en-US" dirty="0" smtClean="0"/>
              <a:t>记</a:t>
            </a:r>
            <a:endParaRPr lang="en-US" altLang="zh-CN" dirty="0" smtClean="0"/>
          </a:p>
          <a:p>
            <a:r>
              <a:rPr lang="zh-CN" altLang="en-US" dirty="0" smtClean="0"/>
              <a:t>于是</a:t>
            </a:r>
            <a:endParaRPr lang="en-US" altLang="zh-CN" dirty="0" smtClean="0"/>
          </a:p>
          <a:p>
            <a:r>
              <a:rPr lang="en-US" altLang="zh-CN" dirty="0" smtClean="0"/>
              <a:t>L-BFGS</a:t>
            </a:r>
            <a:r>
              <a:rPr lang="zh-CN" altLang="en-US" dirty="0" smtClean="0"/>
              <a:t>的思想就是截断：只保留前</a:t>
            </a:r>
            <a:r>
              <a:rPr lang="en-US" altLang="zh-CN" dirty="0" smtClean="0"/>
              <a:t>m</a:t>
            </a:r>
            <a:r>
              <a:rPr lang="en-US" altLang="zh-CN" dirty="0"/>
              <a:t>(</a:t>
            </a:r>
            <a:r>
              <a:rPr lang="en-US" altLang="zh-CN" dirty="0" smtClean="0"/>
              <a:t>m&lt;10</a:t>
            </a:r>
            <a:r>
              <a:rPr lang="en-US" altLang="zh-CN" dirty="0"/>
              <a:t>)</a:t>
            </a:r>
            <a:r>
              <a:rPr lang="zh-CN" altLang="en-US" dirty="0" smtClean="0"/>
              <a:t>步的结果来更新</a:t>
            </a:r>
            <a:endParaRPr lang="en-US" altLang="zh-CN" dirty="0" smtClean="0"/>
          </a:p>
          <a:p>
            <a:r>
              <a:rPr lang="zh-CN" altLang="en-US" dirty="0" smtClean="0"/>
              <a:t>实现（</a:t>
            </a:r>
            <a:r>
              <a:rPr lang="en-US" altLang="zh-CN" dirty="0" smtClean="0"/>
              <a:t>C/C++</a:t>
            </a:r>
            <a:r>
              <a:rPr lang="zh-CN" altLang="en-US" dirty="0" smtClean="0"/>
              <a:t>）：</a:t>
            </a:r>
            <a:endParaRPr lang="en-US" altLang="zh-CN" dirty="0" smtClean="0"/>
          </a:p>
        </p:txBody>
      </p:sp>
      <p:sp>
        <p:nvSpPr>
          <p:cNvPr id="4" name="灯片编号占位符 3"/>
          <p:cNvSpPr>
            <a:spLocks noGrp="1"/>
          </p:cNvSpPr>
          <p:nvPr>
            <p:ph type="sldNum" sz="quarter" idx="12"/>
          </p:nvPr>
        </p:nvSpPr>
        <p:spPr/>
        <p:txBody>
          <a:bodyPr/>
          <a:lstStyle/>
          <a:p>
            <a:fld id="{866B60F5-782E-4018-B295-D2E207BF597C}" type="slidenum">
              <a:rPr lang="zh-CN" altLang="en-US" smtClean="0"/>
              <a:t>27</a:t>
            </a:fld>
            <a:endParaRPr lang="zh-CN" altLang="en-US"/>
          </a:p>
        </p:txBody>
      </p:sp>
      <p:pic>
        <p:nvPicPr>
          <p:cNvPr id="5" name="图片 4"/>
          <p:cNvPicPr>
            <a:picLocks noChangeAspect="1"/>
          </p:cNvPicPr>
          <p:nvPr/>
        </p:nvPicPr>
        <p:blipFill>
          <a:blip r:embed="rId2"/>
          <a:stretch>
            <a:fillRect/>
          </a:stretch>
        </p:blipFill>
        <p:spPr>
          <a:xfrm>
            <a:off x="3267075" y="3118858"/>
            <a:ext cx="4720356" cy="615699"/>
          </a:xfrm>
          <a:prstGeom prst="rect">
            <a:avLst/>
          </a:prstGeom>
        </p:spPr>
      </p:pic>
      <p:pic>
        <p:nvPicPr>
          <p:cNvPr id="6" name="图片 5"/>
          <p:cNvPicPr>
            <a:picLocks noChangeAspect="1"/>
          </p:cNvPicPr>
          <p:nvPr/>
        </p:nvPicPr>
        <p:blipFill>
          <a:blip r:embed="rId3"/>
          <a:stretch>
            <a:fillRect/>
          </a:stretch>
        </p:blipFill>
        <p:spPr>
          <a:xfrm>
            <a:off x="1580887" y="3734557"/>
            <a:ext cx="3772426" cy="523948"/>
          </a:xfrm>
          <a:prstGeom prst="rect">
            <a:avLst/>
          </a:prstGeom>
        </p:spPr>
      </p:pic>
      <p:pic>
        <p:nvPicPr>
          <p:cNvPr id="7" name="图片 6"/>
          <p:cNvPicPr>
            <a:picLocks noChangeAspect="1"/>
          </p:cNvPicPr>
          <p:nvPr/>
        </p:nvPicPr>
        <p:blipFill>
          <a:blip r:embed="rId4"/>
          <a:stretch>
            <a:fillRect/>
          </a:stretch>
        </p:blipFill>
        <p:spPr>
          <a:xfrm>
            <a:off x="1963476" y="4258505"/>
            <a:ext cx="3743847" cy="447737"/>
          </a:xfrm>
          <a:prstGeom prst="rect">
            <a:avLst/>
          </a:prstGeom>
        </p:spPr>
      </p:pic>
      <p:pic>
        <p:nvPicPr>
          <p:cNvPr id="8" name="图片 7"/>
          <p:cNvPicPr>
            <a:picLocks noChangeAspect="1"/>
          </p:cNvPicPr>
          <p:nvPr/>
        </p:nvPicPr>
        <p:blipFill>
          <a:blip r:embed="rId5"/>
          <a:stretch>
            <a:fillRect/>
          </a:stretch>
        </p:blipFill>
        <p:spPr>
          <a:xfrm>
            <a:off x="10493299" y="4744342"/>
            <a:ext cx="641868" cy="484216"/>
          </a:xfrm>
          <a:prstGeom prst="rect">
            <a:avLst/>
          </a:prstGeom>
        </p:spPr>
      </p:pic>
      <p:sp>
        <p:nvSpPr>
          <p:cNvPr id="9" name="矩形 8"/>
          <p:cNvSpPr/>
          <p:nvPr/>
        </p:nvSpPr>
        <p:spPr>
          <a:xfrm>
            <a:off x="838200" y="6273856"/>
            <a:ext cx="10490202" cy="369332"/>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[1] Jorge </a:t>
            </a:r>
            <a:r>
              <a:rPr lang="en-US" altLang="zh-CN" dirty="0" err="1">
                <a:latin typeface="Times New Roman" panose="02020603050405020304" pitchFamily="18" charset="0"/>
                <a:cs typeface="Times New Roman" panose="02020603050405020304" pitchFamily="18" charset="0"/>
              </a:rPr>
              <a:t>Nocedal</a:t>
            </a:r>
            <a:r>
              <a:rPr lang="en-US" altLang="zh-CN" dirty="0">
                <a:latin typeface="Times New Roman" panose="02020603050405020304" pitchFamily="18" charset="0"/>
                <a:cs typeface="Times New Roman" panose="02020603050405020304" pitchFamily="18" charset="0"/>
              </a:rPr>
              <a:t>. updating quasi-newton matrices with limited storage. Mathematics of </a:t>
            </a:r>
            <a:r>
              <a:rPr lang="en-US" altLang="zh-CN" dirty="0" smtClean="0">
                <a:latin typeface="Times New Roman" panose="02020603050405020304" pitchFamily="18" charset="0"/>
                <a:cs typeface="Times New Roman" panose="02020603050405020304" pitchFamily="18" charset="0"/>
              </a:rPr>
              <a:t>Computation.1980</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8336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LBFGS</a:t>
            </a:r>
            <a:r>
              <a:rPr lang="zh-CN" altLang="en-US" dirty="0" smtClean="0"/>
              <a:t>算法</a:t>
            </a:r>
            <a:r>
              <a:rPr lang="en-US" altLang="zh-CN" dirty="0"/>
              <a:t> </a:t>
            </a:r>
            <a:r>
              <a:rPr lang="en-US" altLang="zh-CN" dirty="0" smtClean="0"/>
              <a:t>&amp; </a:t>
            </a:r>
            <a:r>
              <a:rPr lang="en-US" altLang="zh-CN" dirty="0" smtClean="0">
                <a:solidFill>
                  <a:schemeClr val="bg1">
                    <a:lumMod val="65000"/>
                  </a:schemeClr>
                </a:solidFill>
              </a:rPr>
              <a:t>Example</a:t>
            </a:r>
            <a:endParaRPr lang="zh-CN" altLang="en-US" dirty="0">
              <a:solidFill>
                <a:schemeClr val="bg1">
                  <a:lumMod val="65000"/>
                </a:schemeClr>
              </a:solidFill>
            </a:endParaRPr>
          </a:p>
        </p:txBody>
      </p:sp>
      <p:sp>
        <p:nvSpPr>
          <p:cNvPr id="3" name="内容占位符 2"/>
          <p:cNvSpPr>
            <a:spLocks noGrp="1"/>
          </p:cNvSpPr>
          <p:nvPr>
            <p:ph idx="1"/>
          </p:nvPr>
        </p:nvSpPr>
        <p:spPr/>
        <p:txBody>
          <a:bodyPr/>
          <a:lstStyle/>
          <a:p>
            <a:r>
              <a:rPr lang="en-US" altLang="zh-CN" dirty="0" smtClean="0"/>
              <a:t>LBFG</a:t>
            </a:r>
            <a:r>
              <a:rPr lang="zh-CN" altLang="en-US" dirty="0" smtClean="0"/>
              <a:t>算法特点</a:t>
            </a:r>
            <a:endParaRPr lang="en-US" altLang="zh-CN" dirty="0" smtClean="0"/>
          </a:p>
          <a:p>
            <a:pPr lvl="1"/>
            <a:r>
              <a:rPr lang="zh-CN" altLang="en-US" dirty="0" smtClean="0"/>
              <a:t>兼顾了速度和内存，适合于各种问题</a:t>
            </a:r>
            <a:endParaRPr lang="en-US" altLang="zh-CN" dirty="0" smtClean="0"/>
          </a:p>
          <a:p>
            <a:pPr lvl="1"/>
            <a:r>
              <a:rPr lang="zh-CN" altLang="en-US" dirty="0" smtClean="0"/>
              <a:t>但是实现比较难，第三方的库是一个好的选择</a:t>
            </a:r>
            <a:r>
              <a:rPr lang="en-US" altLang="zh-CN" dirty="0" smtClean="0"/>
              <a:t>(C/C++)</a:t>
            </a:r>
          </a:p>
          <a:p>
            <a:pPr lvl="2"/>
            <a:r>
              <a:rPr lang="en-US" altLang="zh-CN" dirty="0">
                <a:hlinkClick r:id="rId2"/>
              </a:rPr>
              <a:t>http://www.chokkan.org/software/liblbfgs/</a:t>
            </a:r>
            <a:r>
              <a:rPr lang="en-US" altLang="zh-CN" dirty="0"/>
              <a:t> </a:t>
            </a:r>
          </a:p>
          <a:p>
            <a:pPr lvl="2"/>
            <a:r>
              <a:rPr lang="en-US" altLang="zh-CN" dirty="0">
                <a:hlinkClick r:id="rId3"/>
              </a:rPr>
              <a:t>https://github.com/PatWie/CppNumericalSolvers</a:t>
            </a:r>
            <a:r>
              <a:rPr lang="en-US" altLang="zh-CN" dirty="0"/>
              <a:t> </a:t>
            </a:r>
            <a:endParaRPr lang="en-US" altLang="zh-CN" dirty="0" smtClean="0"/>
          </a:p>
          <a:p>
            <a:r>
              <a:rPr lang="zh-CN" altLang="en-US" dirty="0" smtClean="0"/>
              <a:t>还没有一个好的运用问题，故例子暂无</a:t>
            </a:r>
            <a:endParaRPr lang="en-US" altLang="zh-CN" dirty="0" smtClean="0"/>
          </a:p>
        </p:txBody>
      </p:sp>
      <p:sp>
        <p:nvSpPr>
          <p:cNvPr id="4" name="灯片编号占位符 3"/>
          <p:cNvSpPr>
            <a:spLocks noGrp="1"/>
          </p:cNvSpPr>
          <p:nvPr>
            <p:ph type="sldNum" sz="quarter" idx="12"/>
          </p:nvPr>
        </p:nvSpPr>
        <p:spPr/>
        <p:txBody>
          <a:bodyPr/>
          <a:lstStyle/>
          <a:p>
            <a:fld id="{866B60F5-782E-4018-B295-D2E207BF597C}" type="slidenum">
              <a:rPr lang="zh-CN" altLang="en-US" smtClean="0"/>
              <a:t>28</a:t>
            </a:fld>
            <a:endParaRPr lang="zh-CN" altLang="en-US"/>
          </a:p>
        </p:txBody>
      </p:sp>
    </p:spTree>
    <p:extLst>
      <p:ext uri="{BB962C8B-B14F-4D97-AF65-F5344CB8AC3E}">
        <p14:creationId xmlns:p14="http://schemas.microsoft.com/office/powerpoint/2010/main" val="22359203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zh-CN" altLang="en-US" dirty="0"/>
              <a:t>二</a:t>
            </a:r>
            <a:r>
              <a:rPr lang="zh-CN" altLang="en-US" dirty="0" smtClean="0"/>
              <a:t>讲 </a:t>
            </a:r>
            <a:r>
              <a:rPr lang="en-US" altLang="zh-CN" dirty="0" smtClean="0"/>
              <a:t>(2016-04-20)</a:t>
            </a:r>
            <a:endParaRPr lang="zh-CN" altLang="en-US" dirty="0"/>
          </a:p>
        </p:txBody>
      </p:sp>
      <p:sp>
        <p:nvSpPr>
          <p:cNvPr id="3" name="内容占位符 2"/>
          <p:cNvSpPr>
            <a:spLocks noGrp="1"/>
          </p:cNvSpPr>
          <p:nvPr>
            <p:ph idx="1"/>
          </p:nvPr>
        </p:nvSpPr>
        <p:spPr>
          <a:xfrm>
            <a:off x="838199" y="1825625"/>
            <a:ext cx="11020426" cy="4351338"/>
          </a:xfrm>
        </p:spPr>
        <p:txBody>
          <a:bodyPr>
            <a:normAutofit/>
          </a:bodyPr>
          <a:lstStyle/>
          <a:p>
            <a:r>
              <a:rPr lang="zh-CN" altLang="en-US" dirty="0">
                <a:hlinkClick r:id="rId2" action="ppaction://hlinkfile"/>
              </a:rPr>
              <a:t>前情提要</a:t>
            </a:r>
            <a:endParaRPr lang="en-US" altLang="zh-CN" dirty="0" smtClean="0"/>
          </a:p>
          <a:p>
            <a:pPr lvl="1"/>
            <a:r>
              <a:rPr lang="zh-CN" altLang="en-US" dirty="0"/>
              <a:t>凸</a:t>
            </a:r>
            <a:r>
              <a:rPr lang="zh-CN" altLang="en-US" dirty="0" smtClean="0"/>
              <a:t>问题（无论原问题是不是凸得，</a:t>
            </a:r>
            <a:r>
              <a:rPr lang="en-US" altLang="zh-CN" dirty="0" smtClean="0"/>
              <a:t>Lagrange</a:t>
            </a:r>
            <a:r>
              <a:rPr lang="zh-CN" altLang="en-US" dirty="0" smtClean="0"/>
              <a:t>对偶函数都是凹的）</a:t>
            </a:r>
            <a:r>
              <a:rPr lang="en-US" altLang="zh-CN" dirty="0" smtClean="0"/>
              <a:t>【</a:t>
            </a:r>
            <a:r>
              <a:rPr lang="zh-CN" altLang="en-US" dirty="0" smtClean="0"/>
              <a:t>★★★★</a:t>
            </a:r>
            <a:r>
              <a:rPr lang="zh-CN" altLang="en-US" dirty="0"/>
              <a:t>★</a:t>
            </a:r>
            <a:r>
              <a:rPr lang="en-US" altLang="zh-CN" dirty="0" smtClean="0"/>
              <a:t>】</a:t>
            </a:r>
          </a:p>
          <a:p>
            <a:pPr lvl="1"/>
            <a:r>
              <a:rPr lang="zh-CN" altLang="en-US" dirty="0" smtClean="0"/>
              <a:t>泰</a:t>
            </a:r>
            <a:r>
              <a:rPr lang="zh-CN" altLang="en-US" dirty="0"/>
              <a:t>勒展开式</a:t>
            </a:r>
            <a:r>
              <a:rPr lang="en-US" altLang="zh-CN" dirty="0"/>
              <a:t> </a:t>
            </a:r>
            <a:r>
              <a:rPr lang="zh-CN" altLang="en-US" dirty="0" smtClean="0"/>
              <a:t>（基础中的基础）</a:t>
            </a:r>
            <a:r>
              <a:rPr lang="en-US" altLang="zh-CN" dirty="0"/>
              <a:t>【</a:t>
            </a:r>
            <a:r>
              <a:rPr lang="zh-CN" altLang="en-US" dirty="0" smtClean="0"/>
              <a:t>★★</a:t>
            </a:r>
            <a:r>
              <a:rPr lang="en-US" altLang="zh-CN" dirty="0" smtClean="0"/>
              <a:t>】</a:t>
            </a:r>
          </a:p>
          <a:p>
            <a:pPr lvl="1"/>
            <a:r>
              <a:rPr lang="zh-CN" altLang="en-US" dirty="0" smtClean="0"/>
              <a:t>梯度下降法 （基础中的基础）</a:t>
            </a:r>
            <a:r>
              <a:rPr lang="en-US" altLang="zh-CN" dirty="0" smtClean="0"/>
              <a:t>【</a:t>
            </a:r>
            <a:r>
              <a:rPr lang="zh-CN" altLang="en-US" dirty="0" smtClean="0"/>
              <a:t>★★</a:t>
            </a:r>
            <a:r>
              <a:rPr lang="en-US" altLang="zh-CN" dirty="0" smtClean="0"/>
              <a:t>】</a:t>
            </a:r>
          </a:p>
          <a:p>
            <a:pPr lvl="1"/>
            <a:r>
              <a:rPr lang="zh-CN" altLang="en-US" dirty="0" smtClean="0"/>
              <a:t>牛顿</a:t>
            </a:r>
            <a:r>
              <a:rPr lang="zh-CN" altLang="en-US" dirty="0"/>
              <a:t>迭代法 </a:t>
            </a:r>
            <a:r>
              <a:rPr lang="zh-CN" altLang="en-US" dirty="0" smtClean="0"/>
              <a:t>（牛顿法通过导数为</a:t>
            </a:r>
            <a:r>
              <a:rPr lang="en-US" altLang="zh-CN" dirty="0" smtClean="0"/>
              <a:t>0</a:t>
            </a:r>
            <a:r>
              <a:rPr lang="zh-CN" altLang="en-US" dirty="0" smtClean="0"/>
              <a:t>的方程将求根与优化联系起来）</a:t>
            </a:r>
            <a:r>
              <a:rPr lang="en-US" altLang="zh-CN" dirty="0" smtClean="0"/>
              <a:t>【</a:t>
            </a:r>
            <a:r>
              <a:rPr lang="zh-CN" altLang="en-US" dirty="0" smtClean="0"/>
              <a:t>★★★★</a:t>
            </a:r>
            <a:r>
              <a:rPr lang="en-US" altLang="zh-CN" dirty="0" smtClean="0"/>
              <a:t>】</a:t>
            </a:r>
            <a:endParaRPr lang="en-US" altLang="zh-CN" dirty="0"/>
          </a:p>
          <a:p>
            <a:pPr lvl="2"/>
            <a:r>
              <a:rPr lang="zh-CN" altLang="en-US" dirty="0" smtClean="0"/>
              <a:t>牛顿迭代在复数空间也是可以的</a:t>
            </a:r>
            <a:r>
              <a:rPr lang="en-US" altLang="zh-CN" dirty="0"/>
              <a:t>【</a:t>
            </a:r>
            <a:r>
              <a:rPr lang="zh-CN" altLang="en-US" dirty="0"/>
              <a:t>★★★★</a:t>
            </a:r>
            <a:r>
              <a:rPr lang="en-US" altLang="zh-CN" dirty="0" smtClean="0"/>
              <a:t>】</a:t>
            </a:r>
          </a:p>
          <a:p>
            <a:pPr lvl="1"/>
            <a:r>
              <a:rPr lang="en-US" altLang="zh-CN" dirty="0" err="1" smtClean="0"/>
              <a:t>Levenberg</a:t>
            </a:r>
            <a:r>
              <a:rPr lang="en-US" altLang="zh-CN" dirty="0" smtClean="0"/>
              <a:t>–Marquardt </a:t>
            </a:r>
            <a:r>
              <a:rPr lang="zh-CN" altLang="en-US" dirty="0" smtClean="0"/>
              <a:t>算法（更适合于残差平方和最小化的问题）</a:t>
            </a:r>
            <a:r>
              <a:rPr lang="en-US" altLang="zh-CN" dirty="0"/>
              <a:t>【</a:t>
            </a:r>
            <a:r>
              <a:rPr lang="zh-CN" altLang="en-US" dirty="0" smtClean="0"/>
              <a:t>★★</a:t>
            </a:r>
            <a:r>
              <a:rPr lang="zh-CN" altLang="en-US" dirty="0"/>
              <a:t>★</a:t>
            </a:r>
            <a:r>
              <a:rPr lang="en-US" altLang="zh-CN" dirty="0" smtClean="0"/>
              <a:t>】</a:t>
            </a:r>
            <a:endParaRPr lang="en-US" altLang="zh-CN" dirty="0"/>
          </a:p>
          <a:p>
            <a:pPr lvl="2"/>
            <a:r>
              <a:rPr lang="zh-CN" altLang="en-US" dirty="0" smtClean="0"/>
              <a:t>主要是理清几个维度的关系</a:t>
            </a:r>
            <a:endParaRPr lang="en-US" altLang="zh-CN" dirty="0" smtClean="0"/>
          </a:p>
          <a:p>
            <a:pPr lvl="1"/>
            <a:r>
              <a:rPr lang="zh-CN" altLang="en-US" dirty="0" smtClean="0"/>
              <a:t>拟牛顿法（核心就是如何估计</a:t>
            </a:r>
            <a:r>
              <a:rPr lang="en-US" altLang="zh-CN" dirty="0" smtClean="0"/>
              <a:t>Hessian</a:t>
            </a:r>
            <a:r>
              <a:rPr lang="zh-CN" altLang="en-US" dirty="0" smtClean="0"/>
              <a:t>矩阵）</a:t>
            </a:r>
            <a:r>
              <a:rPr lang="en-US" altLang="zh-CN" dirty="0" smtClean="0"/>
              <a:t>【</a:t>
            </a:r>
            <a:r>
              <a:rPr lang="zh-CN" altLang="en-US" dirty="0"/>
              <a:t>★★★★</a:t>
            </a:r>
            <a:r>
              <a:rPr lang="en-US" altLang="zh-CN" dirty="0" smtClean="0"/>
              <a:t>】</a:t>
            </a:r>
            <a:endParaRPr lang="zh-CN" altLang="en-US" dirty="0"/>
          </a:p>
          <a:p>
            <a:pPr lvl="2"/>
            <a:r>
              <a:rPr lang="en-US" altLang="zh-CN" dirty="0"/>
              <a:t>BFGS </a:t>
            </a:r>
            <a:r>
              <a:rPr lang="zh-CN" altLang="en-US" dirty="0" smtClean="0"/>
              <a:t>算法（拟牛顿法的代表之一，</a:t>
            </a:r>
            <a:r>
              <a:rPr lang="en-US" altLang="zh-CN" dirty="0" smtClean="0"/>
              <a:t>LBFGS</a:t>
            </a:r>
            <a:r>
              <a:rPr lang="zh-CN" altLang="en-US" dirty="0" smtClean="0"/>
              <a:t>的基础）</a:t>
            </a:r>
            <a:r>
              <a:rPr lang="en-US" altLang="zh-CN" dirty="0"/>
              <a:t>【</a:t>
            </a:r>
            <a:r>
              <a:rPr lang="zh-CN" altLang="en-US" dirty="0"/>
              <a:t>★★★★</a:t>
            </a:r>
            <a:r>
              <a:rPr lang="en-US" altLang="zh-CN" dirty="0" smtClean="0"/>
              <a:t>】</a:t>
            </a:r>
          </a:p>
          <a:p>
            <a:pPr lvl="2"/>
            <a:r>
              <a:rPr lang="en-US" altLang="zh-CN" dirty="0" smtClean="0"/>
              <a:t>LBFGS </a:t>
            </a:r>
            <a:r>
              <a:rPr lang="zh-CN" altLang="en-US" dirty="0" smtClean="0"/>
              <a:t>算法（</a:t>
            </a:r>
            <a:r>
              <a:rPr lang="zh-CN" altLang="zh-CN" dirty="0"/>
              <a:t>核心是前</a:t>
            </a:r>
            <a:r>
              <a:rPr lang="en-US" altLang="zh-CN" dirty="0"/>
              <a:t>m</a:t>
            </a:r>
            <a:r>
              <a:rPr lang="zh-CN" altLang="zh-CN" dirty="0"/>
              <a:t>（</a:t>
            </a:r>
            <a:r>
              <a:rPr lang="en-US" altLang="zh-CN" dirty="0"/>
              <a:t>m&lt;10</a:t>
            </a:r>
            <a:r>
              <a:rPr lang="zh-CN" altLang="zh-CN" dirty="0"/>
              <a:t>）项截断</a:t>
            </a:r>
            <a:r>
              <a:rPr lang="zh-CN" altLang="en-US" dirty="0" smtClean="0"/>
              <a:t>）</a:t>
            </a:r>
            <a:r>
              <a:rPr lang="en-US" altLang="zh-CN" dirty="0"/>
              <a:t>【</a:t>
            </a:r>
            <a:r>
              <a:rPr lang="zh-CN" altLang="en-US" dirty="0" smtClean="0"/>
              <a:t>★★★★</a:t>
            </a:r>
            <a:r>
              <a:rPr lang="zh-CN" altLang="en-US" dirty="0"/>
              <a:t>★</a:t>
            </a:r>
            <a:r>
              <a:rPr lang="en-US" altLang="zh-CN" dirty="0" smtClean="0"/>
              <a:t>】</a:t>
            </a:r>
            <a:endParaRPr lang="en-US" altLang="zh-CN" dirty="0"/>
          </a:p>
          <a:p>
            <a:pPr lvl="2"/>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29</a:t>
            </a:fld>
            <a:endParaRPr lang="zh-CN" altLang="en-US" dirty="0"/>
          </a:p>
        </p:txBody>
      </p:sp>
      <p:sp>
        <p:nvSpPr>
          <p:cNvPr id="5" name="文本框 4"/>
          <p:cNvSpPr txBox="1"/>
          <p:nvPr/>
        </p:nvSpPr>
        <p:spPr>
          <a:xfrm>
            <a:off x="1238250" y="6311900"/>
            <a:ext cx="1866900" cy="369332"/>
          </a:xfrm>
          <a:prstGeom prst="rect">
            <a:avLst/>
          </a:prstGeom>
          <a:noFill/>
        </p:spPr>
        <p:txBody>
          <a:bodyPr wrap="square" rtlCol="0">
            <a:spAutoFit/>
          </a:bodyPr>
          <a:lstStyle/>
          <a:p>
            <a:r>
              <a:rPr lang="zh-CN" altLang="en-US" dirty="0" smtClean="0"/>
              <a:t>注：★代表难度</a:t>
            </a:r>
            <a:endParaRPr lang="zh-CN" altLang="en-US" dirty="0"/>
          </a:p>
        </p:txBody>
      </p:sp>
    </p:spTree>
    <p:extLst>
      <p:ext uri="{BB962C8B-B14F-4D97-AF65-F5344CB8AC3E}">
        <p14:creationId xmlns:p14="http://schemas.microsoft.com/office/powerpoint/2010/main" val="25502029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第一讲 </a:t>
            </a:r>
            <a:r>
              <a:rPr lang="en-US" altLang="zh-CN" dirty="0" smtClean="0"/>
              <a:t>(2016-04-08)</a:t>
            </a:r>
            <a:endParaRPr lang="zh-CN" altLang="en-US" dirty="0"/>
          </a:p>
        </p:txBody>
      </p:sp>
      <p:sp>
        <p:nvSpPr>
          <p:cNvPr id="3" name="内容占位符 2"/>
          <p:cNvSpPr>
            <a:spLocks noGrp="1"/>
          </p:cNvSpPr>
          <p:nvPr>
            <p:ph idx="1"/>
          </p:nvPr>
        </p:nvSpPr>
        <p:spPr>
          <a:xfrm>
            <a:off x="838200" y="1825625"/>
            <a:ext cx="10896600" cy="4351338"/>
          </a:xfrm>
        </p:spPr>
        <p:txBody>
          <a:bodyPr/>
          <a:lstStyle/>
          <a:p>
            <a:r>
              <a:rPr lang="zh-CN" altLang="en-US" dirty="0"/>
              <a:t>本集提纲</a:t>
            </a:r>
            <a:endParaRPr lang="en-US" altLang="zh-CN" dirty="0" smtClean="0"/>
          </a:p>
          <a:p>
            <a:pPr lvl="1"/>
            <a:r>
              <a:rPr lang="zh-CN" altLang="en-US" dirty="0"/>
              <a:t>凸问题</a:t>
            </a:r>
            <a:r>
              <a:rPr lang="en-US" altLang="zh-CN" dirty="0"/>
              <a:t>………………………………………… [Convex]</a:t>
            </a:r>
            <a:endParaRPr lang="zh-CN" altLang="en-US" dirty="0"/>
          </a:p>
          <a:p>
            <a:pPr lvl="1"/>
            <a:r>
              <a:rPr lang="zh-CN" altLang="en-US" dirty="0"/>
              <a:t>泰勒展开式</a:t>
            </a:r>
            <a:r>
              <a:rPr lang="en-US" altLang="zh-CN" dirty="0"/>
              <a:t> ……………………………………[Taylor expansion]</a:t>
            </a:r>
            <a:endParaRPr lang="zh-CN" altLang="en-US" dirty="0"/>
          </a:p>
          <a:p>
            <a:pPr lvl="1"/>
            <a:r>
              <a:rPr lang="zh-CN" altLang="en-US" dirty="0"/>
              <a:t>梯度下降法 </a:t>
            </a:r>
            <a:r>
              <a:rPr lang="en-US" altLang="zh-CN" dirty="0"/>
              <a:t>……………………………………[Gradient descent method]</a:t>
            </a:r>
            <a:endParaRPr lang="zh-CN" altLang="en-US" dirty="0"/>
          </a:p>
          <a:p>
            <a:pPr lvl="1"/>
            <a:r>
              <a:rPr lang="zh-CN" altLang="en-US" dirty="0"/>
              <a:t>牛顿迭代法 </a:t>
            </a:r>
            <a:r>
              <a:rPr lang="en-US" altLang="zh-CN" dirty="0"/>
              <a:t>……………………………………[Newton's method]</a:t>
            </a:r>
            <a:endParaRPr lang="zh-CN" altLang="en-US" dirty="0"/>
          </a:p>
          <a:p>
            <a:pPr lvl="1"/>
            <a:r>
              <a:rPr lang="en-US" altLang="zh-CN" dirty="0" err="1"/>
              <a:t>Levenberg</a:t>
            </a:r>
            <a:r>
              <a:rPr lang="en-US" altLang="zh-CN" dirty="0"/>
              <a:t>–Marquardt </a:t>
            </a:r>
            <a:r>
              <a:rPr lang="zh-CN" altLang="en-US" dirty="0"/>
              <a:t>算法</a:t>
            </a:r>
            <a:r>
              <a:rPr lang="en-US" altLang="zh-CN" dirty="0"/>
              <a:t>……………………[</a:t>
            </a:r>
            <a:r>
              <a:rPr lang="en-US" altLang="zh-CN" dirty="0" err="1"/>
              <a:t>Levenberg</a:t>
            </a:r>
            <a:r>
              <a:rPr lang="en-US" altLang="zh-CN" dirty="0"/>
              <a:t>–Marquardt algorithm]</a:t>
            </a:r>
            <a:endParaRPr lang="zh-CN" altLang="en-US" dirty="0"/>
          </a:p>
          <a:p>
            <a:pPr lvl="1"/>
            <a:r>
              <a:rPr lang="zh-CN" altLang="en-US" dirty="0"/>
              <a:t>拟牛顿法 </a:t>
            </a:r>
            <a:r>
              <a:rPr lang="en-US" altLang="zh-CN" dirty="0"/>
              <a:t>………………………………………[Quasi-Newton method]</a:t>
            </a:r>
            <a:endParaRPr lang="zh-CN" altLang="en-US" dirty="0"/>
          </a:p>
          <a:p>
            <a:pPr lvl="2"/>
            <a:r>
              <a:rPr lang="en-US" altLang="zh-CN" dirty="0"/>
              <a:t>BFGS </a:t>
            </a:r>
            <a:r>
              <a:rPr lang="zh-CN" altLang="en-US" dirty="0"/>
              <a:t>算法</a:t>
            </a:r>
            <a:r>
              <a:rPr lang="en-US" altLang="zh-CN" dirty="0" smtClean="0"/>
              <a:t>……………………………………..……[</a:t>
            </a:r>
            <a:r>
              <a:rPr lang="en-US" altLang="zh-CN" dirty="0"/>
              <a:t>BFGS algorithm]</a:t>
            </a:r>
            <a:endParaRPr lang="zh-CN" altLang="en-US" dirty="0"/>
          </a:p>
          <a:p>
            <a:pPr lvl="2"/>
            <a:r>
              <a:rPr lang="en-US" altLang="zh-CN" dirty="0"/>
              <a:t>LBFGS </a:t>
            </a:r>
            <a:r>
              <a:rPr lang="zh-CN" altLang="en-US" dirty="0"/>
              <a:t>算法</a:t>
            </a:r>
            <a:r>
              <a:rPr lang="en-US" altLang="zh-CN" dirty="0" smtClean="0"/>
              <a:t>…………………………………..……..[</a:t>
            </a:r>
            <a:r>
              <a:rPr lang="en-US" altLang="zh-CN" dirty="0"/>
              <a:t>Limited-memory BFGS</a:t>
            </a:r>
            <a:r>
              <a:rPr lang="en-US" altLang="zh-CN" dirty="0" smtClean="0"/>
              <a:t>]</a:t>
            </a:r>
          </a:p>
          <a:p>
            <a:pPr lvl="1"/>
            <a:r>
              <a:rPr lang="en-US" altLang="zh-CN" dirty="0">
                <a:solidFill>
                  <a:schemeClr val="bg1">
                    <a:lumMod val="65000"/>
                  </a:schemeClr>
                </a:solidFill>
              </a:rPr>
              <a:t>Lagrange </a:t>
            </a:r>
            <a:r>
              <a:rPr lang="zh-CN" altLang="en-US" dirty="0">
                <a:solidFill>
                  <a:schemeClr val="bg1">
                    <a:lumMod val="65000"/>
                  </a:schemeClr>
                </a:solidFill>
              </a:rPr>
              <a:t>对偶问题</a:t>
            </a:r>
            <a:r>
              <a:rPr lang="en-US" altLang="zh-CN" dirty="0">
                <a:solidFill>
                  <a:schemeClr val="bg1">
                    <a:lumMod val="65000"/>
                  </a:schemeClr>
                </a:solidFill>
              </a:rPr>
              <a:t>…………………………… [</a:t>
            </a:r>
            <a:r>
              <a:rPr lang="en-US" altLang="zh-CN" dirty="0" err="1">
                <a:solidFill>
                  <a:schemeClr val="bg1">
                    <a:lumMod val="65000"/>
                  </a:schemeClr>
                </a:solidFill>
              </a:rPr>
              <a:t>Lagrangian</a:t>
            </a:r>
            <a:r>
              <a:rPr lang="en-US" altLang="zh-CN" dirty="0">
                <a:solidFill>
                  <a:schemeClr val="bg1">
                    <a:lumMod val="65000"/>
                  </a:schemeClr>
                </a:solidFill>
              </a:rPr>
              <a:t> Dual Problem]</a:t>
            </a:r>
            <a:endParaRPr lang="zh-CN" altLang="en-US" dirty="0">
              <a:solidFill>
                <a:schemeClr val="bg1">
                  <a:lumMod val="65000"/>
                </a:schemeClr>
              </a:solidFill>
            </a:endParaRPr>
          </a:p>
          <a:p>
            <a:pPr marL="457200" lvl="1" indent="0">
              <a:buNone/>
            </a:pPr>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3</a:t>
            </a:fld>
            <a:endParaRPr lang="zh-CN" altLang="en-US"/>
          </a:p>
        </p:txBody>
      </p:sp>
    </p:spTree>
    <p:extLst>
      <p:ext uri="{BB962C8B-B14F-4D97-AF65-F5344CB8AC3E}">
        <p14:creationId xmlns:p14="http://schemas.microsoft.com/office/powerpoint/2010/main" val="1714180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第二讲 </a:t>
            </a:r>
            <a:r>
              <a:rPr lang="en-US" altLang="zh-CN" dirty="0"/>
              <a:t>(</a:t>
            </a:r>
            <a:r>
              <a:rPr lang="en-US" altLang="zh-CN" dirty="0" smtClean="0"/>
              <a:t>2016-04-20)</a:t>
            </a:r>
            <a:endParaRPr lang="zh-CN" altLang="en-US" dirty="0"/>
          </a:p>
        </p:txBody>
      </p:sp>
      <p:sp>
        <p:nvSpPr>
          <p:cNvPr id="3" name="内容占位符 2"/>
          <p:cNvSpPr>
            <a:spLocks noGrp="1"/>
          </p:cNvSpPr>
          <p:nvPr>
            <p:ph idx="1"/>
          </p:nvPr>
        </p:nvSpPr>
        <p:spPr>
          <a:xfrm>
            <a:off x="838200" y="1825625"/>
            <a:ext cx="10858500" cy="4351338"/>
          </a:xfrm>
        </p:spPr>
        <p:txBody>
          <a:bodyPr/>
          <a:lstStyle/>
          <a:p>
            <a:r>
              <a:rPr lang="zh-CN" altLang="en-US" dirty="0"/>
              <a:t>本集</a:t>
            </a:r>
            <a:r>
              <a:rPr lang="zh-CN" altLang="en-US" dirty="0" smtClean="0"/>
              <a:t>提纲</a:t>
            </a:r>
            <a:endParaRPr lang="en-US" altLang="zh-CN" dirty="0" smtClean="0"/>
          </a:p>
          <a:p>
            <a:pPr lvl="1"/>
            <a:r>
              <a:rPr lang="zh-CN" altLang="en-US" dirty="0"/>
              <a:t>次梯度</a:t>
            </a:r>
            <a:r>
              <a:rPr lang="zh-CN" altLang="en-US" dirty="0" smtClean="0"/>
              <a:t>算法</a:t>
            </a:r>
            <a:r>
              <a:rPr lang="en-US" altLang="zh-CN" dirty="0" smtClean="0"/>
              <a:t> [</a:t>
            </a:r>
            <a:r>
              <a:rPr lang="en-US" altLang="zh-CN" dirty="0" err="1"/>
              <a:t>Subgradient</a:t>
            </a:r>
            <a:r>
              <a:rPr lang="en-US" altLang="zh-CN" dirty="0"/>
              <a:t> method</a:t>
            </a:r>
            <a:r>
              <a:rPr lang="en-US" altLang="zh-CN" dirty="0" smtClean="0"/>
              <a:t>]【</a:t>
            </a:r>
            <a:r>
              <a:rPr lang="zh-CN" altLang="en-US" dirty="0" smtClean="0"/>
              <a:t>★★★</a:t>
            </a:r>
            <a:r>
              <a:rPr lang="en-US" altLang="zh-CN" dirty="0" smtClean="0"/>
              <a:t>】</a:t>
            </a:r>
            <a:endParaRPr lang="zh-CN" altLang="en-US" dirty="0"/>
          </a:p>
          <a:p>
            <a:pPr lvl="1"/>
            <a:r>
              <a:rPr lang="en-US" altLang="zh-CN" dirty="0" err="1"/>
              <a:t>Bregman</a:t>
            </a:r>
            <a:r>
              <a:rPr lang="en-US" altLang="zh-CN" dirty="0"/>
              <a:t> Projection Problem </a:t>
            </a:r>
            <a:r>
              <a:rPr lang="zh-CN" altLang="en-US" dirty="0"/>
              <a:t>及</a:t>
            </a:r>
            <a:r>
              <a:rPr lang="zh-CN" altLang="en-US" dirty="0" smtClean="0"/>
              <a:t>解法</a:t>
            </a:r>
            <a:r>
              <a:rPr lang="en-US" altLang="zh-CN" dirty="0" smtClean="0"/>
              <a:t> [</a:t>
            </a:r>
            <a:r>
              <a:rPr lang="en-US" altLang="zh-CN" dirty="0" err="1"/>
              <a:t>Bregman</a:t>
            </a:r>
            <a:r>
              <a:rPr lang="en-US" altLang="zh-CN" dirty="0"/>
              <a:t> Projection Problem</a:t>
            </a:r>
            <a:r>
              <a:rPr lang="en-US" altLang="zh-CN" dirty="0" smtClean="0"/>
              <a:t>]【</a:t>
            </a:r>
            <a:r>
              <a:rPr lang="zh-CN" altLang="en-US" dirty="0" smtClean="0"/>
              <a:t>★★★★</a:t>
            </a:r>
            <a:r>
              <a:rPr lang="en-US" altLang="zh-CN" dirty="0" smtClean="0"/>
              <a:t>】</a:t>
            </a:r>
            <a:endParaRPr lang="zh-CN" altLang="en-US" dirty="0"/>
          </a:p>
          <a:p>
            <a:pPr lvl="1"/>
            <a:r>
              <a:rPr lang="en-US" altLang="zh-CN" dirty="0"/>
              <a:t>Lagrange </a:t>
            </a:r>
            <a:r>
              <a:rPr lang="zh-CN" altLang="en-US" dirty="0"/>
              <a:t>对偶</a:t>
            </a:r>
            <a:r>
              <a:rPr lang="zh-CN" altLang="en-US" dirty="0" smtClean="0"/>
              <a:t>问题</a:t>
            </a:r>
            <a:r>
              <a:rPr lang="en-US" altLang="zh-CN" dirty="0" smtClean="0"/>
              <a:t>[Lagrange </a:t>
            </a:r>
            <a:r>
              <a:rPr lang="en-US" altLang="zh-CN" dirty="0"/>
              <a:t>Dual Problem</a:t>
            </a:r>
            <a:r>
              <a:rPr lang="en-US" altLang="zh-CN" dirty="0" smtClean="0"/>
              <a:t>]</a:t>
            </a:r>
            <a:r>
              <a:rPr lang="en-US" altLang="zh-CN" dirty="0"/>
              <a:t> </a:t>
            </a:r>
            <a:r>
              <a:rPr lang="en-US" altLang="zh-CN" dirty="0" smtClean="0"/>
              <a:t>【</a:t>
            </a:r>
            <a:r>
              <a:rPr lang="zh-CN" altLang="en-US" dirty="0"/>
              <a:t>★★★★</a:t>
            </a:r>
            <a:r>
              <a:rPr lang="en-US" altLang="zh-CN" dirty="0" smtClean="0"/>
              <a:t>】</a:t>
            </a:r>
          </a:p>
          <a:p>
            <a:pPr lvl="1"/>
            <a:r>
              <a:rPr lang="en-US" altLang="zh-CN" dirty="0" err="1" smtClean="0"/>
              <a:t>minFunc</a:t>
            </a:r>
            <a:r>
              <a:rPr lang="zh-CN" altLang="en-US" dirty="0" smtClean="0"/>
              <a:t>使用</a:t>
            </a:r>
            <a:r>
              <a:rPr lang="en-US" altLang="zh-CN" dirty="0"/>
              <a:t>【</a:t>
            </a:r>
            <a:r>
              <a:rPr lang="zh-CN" altLang="en-US" dirty="0" smtClean="0"/>
              <a:t>★★</a:t>
            </a:r>
            <a:r>
              <a:rPr lang="en-US" altLang="zh-CN" dirty="0" smtClean="0"/>
              <a:t>】</a:t>
            </a:r>
            <a:endParaRPr lang="zh-CN" altLang="en-US" dirty="0"/>
          </a:p>
          <a:p>
            <a:pPr lvl="1"/>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30</a:t>
            </a:fld>
            <a:endParaRPr lang="zh-CN" altLang="en-US"/>
          </a:p>
        </p:txBody>
      </p:sp>
    </p:spTree>
    <p:extLst>
      <p:ext uri="{BB962C8B-B14F-4D97-AF65-F5344CB8AC3E}">
        <p14:creationId xmlns:p14="http://schemas.microsoft.com/office/powerpoint/2010/main" val="597806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次梯度算法</a:t>
            </a:r>
          </a:p>
        </p:txBody>
      </p:sp>
      <p:sp>
        <p:nvSpPr>
          <p:cNvPr id="3" name="内容占位符 2"/>
          <p:cNvSpPr>
            <a:spLocks noGrp="1"/>
          </p:cNvSpPr>
          <p:nvPr>
            <p:ph idx="1"/>
          </p:nvPr>
        </p:nvSpPr>
        <p:spPr/>
        <p:txBody>
          <a:bodyPr>
            <a:normAutofit/>
          </a:bodyPr>
          <a:lstStyle/>
          <a:p>
            <a:r>
              <a:rPr lang="zh-CN" altLang="en-US" dirty="0"/>
              <a:t>回顾一下凸函数的一阶判别</a:t>
            </a:r>
            <a:r>
              <a:rPr lang="zh-CN" altLang="en-US" dirty="0" smtClean="0"/>
              <a:t>条件</a:t>
            </a:r>
            <a:r>
              <a:rPr lang="en-US" altLang="zh-CN" baseline="30000" dirty="0"/>
              <a:t>[1] </a:t>
            </a:r>
            <a:r>
              <a:rPr lang="en-US" altLang="zh-CN" dirty="0"/>
              <a:t>:</a:t>
            </a:r>
            <a:endParaRPr lang="en-US" altLang="zh-CN" dirty="0" smtClean="0"/>
          </a:p>
          <a:p>
            <a:endParaRPr lang="en-US" altLang="zh-CN" dirty="0" smtClean="0"/>
          </a:p>
          <a:p>
            <a:r>
              <a:rPr lang="zh-CN" altLang="en-US" dirty="0"/>
              <a:t>两个条件：</a:t>
            </a:r>
            <a:r>
              <a:rPr lang="en-US" altLang="zh-CN" dirty="0"/>
              <a:t>1</a:t>
            </a:r>
            <a:r>
              <a:rPr lang="zh-CN" altLang="en-US" dirty="0" smtClean="0"/>
              <a:t>）</a:t>
            </a:r>
            <a:r>
              <a:rPr lang="en-US" altLang="zh-CN" i="1" dirty="0"/>
              <a:t> </a:t>
            </a:r>
            <a:r>
              <a:rPr lang="en-US" altLang="zh-CN" i="1" dirty="0" smtClean="0"/>
              <a:t>     </a:t>
            </a:r>
            <a:r>
              <a:rPr lang="zh-CN" altLang="en-US" dirty="0" smtClean="0"/>
              <a:t>可</a:t>
            </a:r>
            <a:r>
              <a:rPr lang="zh-CN" altLang="en-US" dirty="0"/>
              <a:t>微，</a:t>
            </a:r>
            <a:r>
              <a:rPr lang="en-US" altLang="zh-CN" dirty="0"/>
              <a:t>2</a:t>
            </a:r>
            <a:r>
              <a:rPr lang="zh-CN" altLang="en-US" dirty="0"/>
              <a:t>）上式在</a:t>
            </a:r>
            <a:r>
              <a:rPr lang="zh-CN" altLang="en-US" b="1" dirty="0"/>
              <a:t>整个定义域</a:t>
            </a:r>
            <a:r>
              <a:rPr lang="zh-CN" altLang="en-US" dirty="0"/>
              <a:t>都</a:t>
            </a:r>
            <a:r>
              <a:rPr lang="zh-CN" altLang="en-US" dirty="0" smtClean="0"/>
              <a:t>满足；点</a:t>
            </a:r>
            <a:r>
              <a:rPr lang="en-US" altLang="zh-CN" i="1" dirty="0" smtClean="0"/>
              <a:t>    </a:t>
            </a:r>
            <a:r>
              <a:rPr lang="zh-CN" altLang="en-US" dirty="0" smtClean="0"/>
              <a:t>的次梯度</a:t>
            </a:r>
            <a:r>
              <a:rPr lang="zh-CN" altLang="en-US" dirty="0"/>
              <a:t>方向</a:t>
            </a:r>
            <a:r>
              <a:rPr lang="zh-CN" altLang="en-US" dirty="0" smtClean="0"/>
              <a:t>指</a:t>
            </a:r>
            <a:r>
              <a:rPr lang="zh-CN" altLang="en-US" dirty="0"/>
              <a:t>在</a:t>
            </a:r>
            <a:r>
              <a:rPr lang="zh-CN" altLang="en-US" dirty="0" smtClean="0"/>
              <a:t>函数</a:t>
            </a:r>
            <a:r>
              <a:rPr lang="en-US" altLang="zh-CN" i="1" dirty="0" smtClean="0"/>
              <a:t>        </a:t>
            </a:r>
            <a:r>
              <a:rPr lang="zh-CN" altLang="en-US" dirty="0" smtClean="0"/>
              <a:t>上满足</a:t>
            </a:r>
            <a:r>
              <a:rPr lang="zh-CN" altLang="en-US" dirty="0"/>
              <a:t>以下条件</a:t>
            </a:r>
            <a:r>
              <a:rPr lang="zh-CN" altLang="en-US" dirty="0" smtClean="0"/>
              <a:t>的          ：</a:t>
            </a:r>
            <a:endParaRPr lang="en-US" altLang="zh-CN" dirty="0" smtClean="0"/>
          </a:p>
          <a:p>
            <a:endParaRPr lang="en-US" altLang="zh-CN" dirty="0"/>
          </a:p>
          <a:p>
            <a:r>
              <a:rPr lang="zh-CN" altLang="en-US" dirty="0"/>
              <a:t>几点注意：</a:t>
            </a:r>
          </a:p>
          <a:p>
            <a:pPr lvl="1"/>
            <a:r>
              <a:rPr lang="en-US" altLang="zh-CN" i="1" dirty="0"/>
              <a:t> </a:t>
            </a:r>
            <a:r>
              <a:rPr lang="en-US" altLang="zh-CN" i="1" dirty="0" smtClean="0"/>
              <a:t>      </a:t>
            </a:r>
            <a:r>
              <a:rPr lang="zh-CN" altLang="en-US" dirty="0" smtClean="0"/>
              <a:t>可以</a:t>
            </a:r>
            <a:r>
              <a:rPr lang="zh-CN" altLang="en-US" dirty="0"/>
              <a:t>不是凸函数也不要求它是可微的</a:t>
            </a:r>
          </a:p>
          <a:p>
            <a:pPr lvl="1"/>
            <a:r>
              <a:rPr lang="zh-CN" altLang="en-US" dirty="0"/>
              <a:t>该定义是在一个点（</a:t>
            </a:r>
            <a:r>
              <a:rPr lang="en-US" altLang="zh-CN" i="1" dirty="0"/>
              <a:t>x</a:t>
            </a:r>
            <a:r>
              <a:rPr lang="zh-CN" altLang="en-US" dirty="0"/>
              <a:t>）上定义</a:t>
            </a:r>
            <a:r>
              <a:rPr lang="zh-CN" altLang="en-US" dirty="0" smtClean="0"/>
              <a:t>的</a:t>
            </a:r>
            <a:r>
              <a:rPr lang="en-US" altLang="zh-CN" baseline="30000" dirty="0" smtClean="0"/>
              <a:t>[2]</a:t>
            </a:r>
            <a:endParaRPr lang="en-US" altLang="zh-CN" baseline="30000" dirty="0"/>
          </a:p>
          <a:p>
            <a:pPr lvl="1"/>
            <a:r>
              <a:rPr lang="zh-CN" altLang="en-US" dirty="0"/>
              <a:t>次梯度可以有多个（一个集合），可以只有有一个，也可以是空集</a:t>
            </a:r>
          </a:p>
        </p:txBody>
      </p:sp>
      <p:sp>
        <p:nvSpPr>
          <p:cNvPr id="4" name="灯片编号占位符 3"/>
          <p:cNvSpPr>
            <a:spLocks noGrp="1"/>
          </p:cNvSpPr>
          <p:nvPr>
            <p:ph type="sldNum" sz="quarter" idx="12"/>
          </p:nvPr>
        </p:nvSpPr>
        <p:spPr/>
        <p:txBody>
          <a:bodyPr/>
          <a:lstStyle/>
          <a:p>
            <a:fld id="{866B60F5-782E-4018-B295-D2E207BF597C}" type="slidenum">
              <a:rPr lang="zh-CN" altLang="en-US" smtClean="0"/>
              <a:t>31</a:t>
            </a:fld>
            <a:endParaRPr lang="zh-CN" altLang="en-US"/>
          </a:p>
        </p:txBody>
      </p:sp>
      <p:pic>
        <p:nvPicPr>
          <p:cNvPr id="5" name="图片 4"/>
          <p:cNvPicPr>
            <a:picLocks noChangeAspect="1"/>
          </p:cNvPicPr>
          <p:nvPr/>
        </p:nvPicPr>
        <p:blipFill>
          <a:blip r:embed="rId2"/>
          <a:stretch>
            <a:fillRect/>
          </a:stretch>
        </p:blipFill>
        <p:spPr>
          <a:xfrm>
            <a:off x="4133576" y="2333625"/>
            <a:ext cx="3924848" cy="400106"/>
          </a:xfrm>
          <a:prstGeom prst="rect">
            <a:avLst/>
          </a:prstGeom>
        </p:spPr>
      </p:pic>
      <p:pic>
        <p:nvPicPr>
          <p:cNvPr id="6" name="图片 5"/>
          <p:cNvPicPr>
            <a:picLocks noChangeAspect="1"/>
          </p:cNvPicPr>
          <p:nvPr/>
        </p:nvPicPr>
        <p:blipFill>
          <a:blip r:embed="rId3"/>
          <a:stretch>
            <a:fillRect/>
          </a:stretch>
        </p:blipFill>
        <p:spPr>
          <a:xfrm>
            <a:off x="3384510" y="2890810"/>
            <a:ext cx="571580" cy="390580"/>
          </a:xfrm>
          <a:prstGeom prst="rect">
            <a:avLst/>
          </a:prstGeom>
        </p:spPr>
      </p:pic>
      <p:pic>
        <p:nvPicPr>
          <p:cNvPr id="7" name="图片 6"/>
          <p:cNvPicPr>
            <a:picLocks noChangeAspect="1"/>
          </p:cNvPicPr>
          <p:nvPr/>
        </p:nvPicPr>
        <p:blipFill>
          <a:blip r:embed="rId4"/>
          <a:stretch>
            <a:fillRect/>
          </a:stretch>
        </p:blipFill>
        <p:spPr>
          <a:xfrm>
            <a:off x="7958359" y="3324258"/>
            <a:ext cx="752580" cy="304843"/>
          </a:xfrm>
          <a:prstGeom prst="rect">
            <a:avLst/>
          </a:prstGeom>
        </p:spPr>
      </p:pic>
      <p:pic>
        <p:nvPicPr>
          <p:cNvPr id="8" name="图片 7"/>
          <p:cNvPicPr>
            <a:picLocks noChangeAspect="1"/>
          </p:cNvPicPr>
          <p:nvPr/>
        </p:nvPicPr>
        <p:blipFill>
          <a:blip r:embed="rId3"/>
          <a:stretch>
            <a:fillRect/>
          </a:stretch>
        </p:blipFill>
        <p:spPr>
          <a:xfrm>
            <a:off x="4427271" y="3281390"/>
            <a:ext cx="571580" cy="390580"/>
          </a:xfrm>
          <a:prstGeom prst="rect">
            <a:avLst/>
          </a:prstGeom>
        </p:spPr>
      </p:pic>
      <p:pic>
        <p:nvPicPr>
          <p:cNvPr id="9" name="图片 8"/>
          <p:cNvPicPr>
            <a:picLocks noChangeAspect="1"/>
          </p:cNvPicPr>
          <p:nvPr/>
        </p:nvPicPr>
        <p:blipFill>
          <a:blip r:embed="rId5"/>
          <a:stretch>
            <a:fillRect/>
          </a:stretch>
        </p:blipFill>
        <p:spPr>
          <a:xfrm>
            <a:off x="4471761" y="3808438"/>
            <a:ext cx="3248478" cy="419158"/>
          </a:xfrm>
          <a:prstGeom prst="rect">
            <a:avLst/>
          </a:prstGeom>
        </p:spPr>
      </p:pic>
      <p:pic>
        <p:nvPicPr>
          <p:cNvPr id="10" name="图片 9"/>
          <p:cNvPicPr>
            <a:picLocks noChangeAspect="1"/>
          </p:cNvPicPr>
          <p:nvPr/>
        </p:nvPicPr>
        <p:blipFill>
          <a:blip r:embed="rId6"/>
          <a:stretch>
            <a:fillRect/>
          </a:stretch>
        </p:blipFill>
        <p:spPr>
          <a:xfrm>
            <a:off x="10291762" y="2926542"/>
            <a:ext cx="257747" cy="319115"/>
          </a:xfrm>
          <a:prstGeom prst="rect">
            <a:avLst/>
          </a:prstGeom>
        </p:spPr>
      </p:pic>
      <p:pic>
        <p:nvPicPr>
          <p:cNvPr id="11" name="图片 10"/>
          <p:cNvPicPr>
            <a:picLocks noChangeAspect="1"/>
          </p:cNvPicPr>
          <p:nvPr/>
        </p:nvPicPr>
        <p:blipFill>
          <a:blip r:embed="rId3"/>
          <a:stretch>
            <a:fillRect/>
          </a:stretch>
        </p:blipFill>
        <p:spPr>
          <a:xfrm>
            <a:off x="1522146" y="4710140"/>
            <a:ext cx="571580" cy="390580"/>
          </a:xfrm>
          <a:prstGeom prst="rect">
            <a:avLst/>
          </a:prstGeom>
        </p:spPr>
      </p:pic>
      <p:sp>
        <p:nvSpPr>
          <p:cNvPr id="12" name="文本框 11"/>
          <p:cNvSpPr txBox="1"/>
          <p:nvPr/>
        </p:nvSpPr>
        <p:spPr>
          <a:xfrm>
            <a:off x="714375" y="6081461"/>
            <a:ext cx="9067800" cy="738664"/>
          </a:xfrm>
          <a:prstGeom prst="rect">
            <a:avLst/>
          </a:prstGeom>
          <a:noFill/>
        </p:spPr>
        <p:txBody>
          <a:bodyPr wrap="square" rtlCol="0">
            <a:spAutoFit/>
          </a:bodyPr>
          <a:lstStyle/>
          <a:p>
            <a:r>
              <a:rPr lang="en-US" altLang="zh-CN" dirty="0" smtClean="0"/>
              <a:t>[1] </a:t>
            </a:r>
            <a:r>
              <a:rPr lang="zh-CN" altLang="en-US" dirty="0" smtClean="0"/>
              <a:t>顺带</a:t>
            </a:r>
            <a:r>
              <a:rPr lang="zh-CN" altLang="en-US" dirty="0"/>
              <a:t>说一下它的二阶判别条件就是，其</a:t>
            </a:r>
            <a:r>
              <a:rPr lang="en-US" altLang="zh-CN" dirty="0"/>
              <a:t>Hessian </a:t>
            </a:r>
            <a:r>
              <a:rPr lang="zh-CN" altLang="en-US" dirty="0"/>
              <a:t>阵是半正定的（如果存在的话</a:t>
            </a:r>
            <a:r>
              <a:rPr lang="zh-CN" altLang="en-US" dirty="0" smtClean="0"/>
              <a:t>）</a:t>
            </a:r>
            <a:endParaRPr lang="en-US" altLang="zh-CN" dirty="0" smtClean="0"/>
          </a:p>
          <a:p>
            <a:r>
              <a:rPr lang="en-US" altLang="zh-CN" dirty="0" smtClean="0"/>
              <a:t>[2] </a:t>
            </a:r>
            <a:r>
              <a:rPr lang="zh-CN" altLang="en-US" dirty="0" smtClean="0"/>
              <a:t>个人</a:t>
            </a:r>
            <a:r>
              <a:rPr lang="zh-CN" altLang="en-US" dirty="0"/>
              <a:t>认为应该还有一定的范围限制，如</a:t>
            </a:r>
            <a:r>
              <a:rPr lang="zh-CN" altLang="en-US" dirty="0" smtClean="0"/>
              <a:t>在</a:t>
            </a:r>
            <a:r>
              <a:rPr lang="en-US"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i="1" dirty="0" smtClean="0"/>
              <a:t> </a:t>
            </a:r>
            <a:r>
              <a:rPr lang="zh-CN" altLang="en-US" dirty="0"/>
              <a:t>的领域内</a:t>
            </a:r>
          </a:p>
        </p:txBody>
      </p:sp>
    </p:spTree>
    <p:extLst>
      <p:ext uri="{BB962C8B-B14F-4D97-AF65-F5344CB8AC3E}">
        <p14:creationId xmlns:p14="http://schemas.microsoft.com/office/powerpoint/2010/main" val="34966549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次梯度算法</a:t>
            </a:r>
            <a:endParaRPr lang="zh-CN" altLang="en-US" dirty="0"/>
          </a:p>
        </p:txBody>
      </p:sp>
      <p:sp>
        <p:nvSpPr>
          <p:cNvPr id="3" name="内容占位符 2"/>
          <p:cNvSpPr>
            <a:spLocks noGrp="1"/>
          </p:cNvSpPr>
          <p:nvPr>
            <p:ph idx="1"/>
          </p:nvPr>
        </p:nvSpPr>
        <p:spPr/>
        <p:txBody>
          <a:bodyPr/>
          <a:lstStyle/>
          <a:p>
            <a:r>
              <a:rPr lang="zh-CN" altLang="en-US" dirty="0"/>
              <a:t>几</a:t>
            </a:r>
            <a:r>
              <a:rPr lang="zh-CN" altLang="en-US" dirty="0" smtClean="0"/>
              <a:t>个关于次梯度</a:t>
            </a:r>
            <a:r>
              <a:rPr lang="zh-CN" altLang="en-US" dirty="0"/>
              <a:t>的例子（各个图的函数形式位于图篇的底部</a:t>
            </a:r>
            <a:r>
              <a:rPr lang="zh-CN" altLang="en-US" dirty="0" smtClean="0"/>
              <a:t>）</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a:t>本</a:t>
            </a:r>
            <a:r>
              <a:rPr lang="zh-CN" altLang="en-US" dirty="0" smtClean="0"/>
              <a:t>页最后定义次微分的概念</a:t>
            </a:r>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32</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874" y="2447924"/>
            <a:ext cx="4845050" cy="2277148"/>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924" y="2447924"/>
            <a:ext cx="4981575" cy="2277148"/>
          </a:xfrm>
          <a:prstGeom prst="rect">
            <a:avLst/>
          </a:prstGeom>
        </p:spPr>
      </p:pic>
      <p:pic>
        <p:nvPicPr>
          <p:cNvPr id="7" name="图片 6"/>
          <p:cNvPicPr>
            <a:picLocks noChangeAspect="1"/>
          </p:cNvPicPr>
          <p:nvPr/>
        </p:nvPicPr>
        <p:blipFill>
          <a:blip r:embed="rId4"/>
          <a:stretch>
            <a:fillRect/>
          </a:stretch>
        </p:blipFill>
        <p:spPr>
          <a:xfrm>
            <a:off x="2204505" y="5529234"/>
            <a:ext cx="7630590" cy="409632"/>
          </a:xfrm>
          <a:prstGeom prst="rect">
            <a:avLst/>
          </a:prstGeom>
        </p:spPr>
      </p:pic>
    </p:spTree>
    <p:extLst>
      <p:ext uri="{BB962C8B-B14F-4D97-AF65-F5344CB8AC3E}">
        <p14:creationId xmlns:p14="http://schemas.microsoft.com/office/powerpoint/2010/main" val="39446592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次梯度算法</a:t>
            </a:r>
          </a:p>
        </p:txBody>
      </p:sp>
      <p:sp>
        <p:nvSpPr>
          <p:cNvPr id="3" name="内容占位符 2"/>
          <p:cNvSpPr>
            <a:spLocks noGrp="1"/>
          </p:cNvSpPr>
          <p:nvPr>
            <p:ph idx="1"/>
          </p:nvPr>
        </p:nvSpPr>
        <p:spPr/>
        <p:txBody>
          <a:bodyPr/>
          <a:lstStyle/>
          <a:p>
            <a:r>
              <a:rPr lang="zh-CN" altLang="en-US" dirty="0"/>
              <a:t>在</a:t>
            </a:r>
            <a:r>
              <a:rPr lang="zh-CN" altLang="en-US" dirty="0" smtClean="0"/>
              <a:t>第</a:t>
            </a:r>
            <a:r>
              <a:rPr lang="en-US" altLang="zh-CN" i="1" dirty="0"/>
              <a:t> </a:t>
            </a:r>
            <a:r>
              <a:rPr lang="en-US" altLang="zh-CN" i="1" dirty="0" smtClean="0"/>
              <a:t>   </a:t>
            </a:r>
            <a:r>
              <a:rPr lang="zh-CN" altLang="en-US" dirty="0" smtClean="0"/>
              <a:t>次</a:t>
            </a:r>
            <a:r>
              <a:rPr lang="zh-CN" altLang="en-US" dirty="0"/>
              <a:t>迭代时有了</a:t>
            </a:r>
            <a:r>
              <a:rPr lang="zh-CN" altLang="en-US" dirty="0" smtClean="0"/>
              <a:t>次梯度                  就</a:t>
            </a:r>
            <a:r>
              <a:rPr lang="zh-CN" altLang="en-US" dirty="0"/>
              <a:t>可以类似于梯度下降的</a:t>
            </a:r>
            <a:r>
              <a:rPr lang="zh-CN" altLang="en-US" dirty="0" smtClean="0"/>
              <a:t>算法定于</a:t>
            </a:r>
            <a:r>
              <a:rPr lang="zh-CN" altLang="en-US" dirty="0"/>
              <a:t>次梯度下降算法（</a:t>
            </a:r>
            <a:r>
              <a:rPr lang="zh-CN" altLang="en-US" dirty="0" smtClean="0"/>
              <a:t>其中</a:t>
            </a:r>
            <a:r>
              <a:rPr lang="en-US" altLang="zh-CN" i="1" dirty="0"/>
              <a:t> </a:t>
            </a:r>
            <a:r>
              <a:rPr lang="en-US" altLang="zh-CN" i="1" dirty="0" smtClean="0"/>
              <a:t>   </a:t>
            </a:r>
            <a:r>
              <a:rPr lang="zh-CN" altLang="en-US" dirty="0" smtClean="0"/>
              <a:t>表示步长）</a:t>
            </a:r>
            <a:endParaRPr lang="en-US" altLang="zh-CN" dirty="0" smtClean="0"/>
          </a:p>
          <a:p>
            <a:endParaRPr lang="en-US" altLang="zh-CN" dirty="0"/>
          </a:p>
          <a:p>
            <a:r>
              <a:rPr lang="zh-CN" altLang="en-US" dirty="0"/>
              <a:t>关于次梯度算法，有</a:t>
            </a:r>
            <a:r>
              <a:rPr lang="zh-CN" altLang="en-US" dirty="0" smtClean="0"/>
              <a:t>几需要注意</a:t>
            </a:r>
            <a:endParaRPr lang="en-US" altLang="zh-CN" dirty="0" smtClean="0"/>
          </a:p>
          <a:p>
            <a:pPr lvl="1"/>
            <a:r>
              <a:rPr lang="zh-CN" altLang="en-US" dirty="0"/>
              <a:t>如果目标函数是凸的</a:t>
            </a:r>
            <a:r>
              <a:rPr lang="zh-CN" altLang="en-US" dirty="0" smtClean="0"/>
              <a:t>那么算法</a:t>
            </a:r>
            <a:r>
              <a:rPr lang="zh-CN" altLang="en-US" dirty="0"/>
              <a:t>是收敛的，</a:t>
            </a:r>
            <a:r>
              <a:rPr lang="zh-CN" altLang="en-US" dirty="0" smtClean="0"/>
              <a:t>但是算法并不保证</a:t>
            </a:r>
            <a:r>
              <a:rPr lang="zh-CN" altLang="en-US" dirty="0"/>
              <a:t>目标函数每次都是递减</a:t>
            </a:r>
            <a:r>
              <a:rPr lang="zh-CN" altLang="en-US" dirty="0" smtClean="0"/>
              <a:t>的</a:t>
            </a:r>
            <a:r>
              <a:rPr lang="zh-CN" altLang="en-US" dirty="0"/>
              <a:t>，</a:t>
            </a:r>
            <a:r>
              <a:rPr lang="zh-CN" altLang="en-US" dirty="0" smtClean="0"/>
              <a:t>为此对应的策略是</a:t>
            </a:r>
            <a:endParaRPr lang="en-US" altLang="zh-CN" dirty="0" smtClean="0"/>
          </a:p>
          <a:p>
            <a:pPr lvl="1"/>
            <a:endParaRPr lang="en-US" altLang="zh-CN" dirty="0"/>
          </a:p>
          <a:p>
            <a:pPr lvl="1"/>
            <a:r>
              <a:rPr lang="zh-CN" altLang="en-US" dirty="0"/>
              <a:t>当次梯度方向不唯一的时候理论上是选取任意一个都可以</a:t>
            </a:r>
            <a:r>
              <a:rPr lang="zh-CN" altLang="en-US" dirty="0" smtClean="0"/>
              <a:t>的</a:t>
            </a:r>
            <a:endParaRPr lang="en-US" altLang="zh-CN" dirty="0" smtClean="0"/>
          </a:p>
          <a:p>
            <a:pPr lvl="1"/>
            <a:r>
              <a:rPr lang="zh-CN" altLang="en-US" dirty="0"/>
              <a:t>与梯度下降不同次梯度下降的步长是预先设定好的且</a:t>
            </a:r>
            <a:r>
              <a:rPr lang="zh-CN" altLang="en-US" dirty="0" smtClean="0"/>
              <a:t>满足</a:t>
            </a:r>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33</a:t>
            </a:fld>
            <a:endParaRPr lang="zh-CN" altLang="en-US"/>
          </a:p>
        </p:txBody>
      </p:sp>
      <p:pic>
        <p:nvPicPr>
          <p:cNvPr id="5" name="图片 4"/>
          <p:cNvPicPr>
            <a:picLocks noChangeAspect="1"/>
          </p:cNvPicPr>
          <p:nvPr/>
        </p:nvPicPr>
        <p:blipFill>
          <a:blip r:embed="rId2"/>
          <a:stretch>
            <a:fillRect/>
          </a:stretch>
        </p:blipFill>
        <p:spPr>
          <a:xfrm>
            <a:off x="1919269" y="1863725"/>
            <a:ext cx="257211" cy="333422"/>
          </a:xfrm>
          <a:prstGeom prst="rect">
            <a:avLst/>
          </a:prstGeom>
        </p:spPr>
      </p:pic>
      <p:pic>
        <p:nvPicPr>
          <p:cNvPr id="6" name="图片 5"/>
          <p:cNvPicPr>
            <a:picLocks noChangeAspect="1"/>
          </p:cNvPicPr>
          <p:nvPr/>
        </p:nvPicPr>
        <p:blipFill>
          <a:blip r:embed="rId3"/>
          <a:stretch>
            <a:fillRect/>
          </a:stretch>
        </p:blipFill>
        <p:spPr>
          <a:xfrm>
            <a:off x="5457825" y="1863725"/>
            <a:ext cx="1519362" cy="349372"/>
          </a:xfrm>
          <a:prstGeom prst="rect">
            <a:avLst/>
          </a:prstGeom>
        </p:spPr>
      </p:pic>
      <p:pic>
        <p:nvPicPr>
          <p:cNvPr id="7" name="图片 6"/>
          <p:cNvPicPr>
            <a:picLocks noChangeAspect="1"/>
          </p:cNvPicPr>
          <p:nvPr/>
        </p:nvPicPr>
        <p:blipFill>
          <a:blip r:embed="rId4"/>
          <a:stretch>
            <a:fillRect/>
          </a:stretch>
        </p:blipFill>
        <p:spPr>
          <a:xfrm>
            <a:off x="6179406" y="2251197"/>
            <a:ext cx="304843" cy="342948"/>
          </a:xfrm>
          <a:prstGeom prst="rect">
            <a:avLst/>
          </a:prstGeom>
        </p:spPr>
      </p:pic>
      <p:pic>
        <p:nvPicPr>
          <p:cNvPr id="8" name="图片 7"/>
          <p:cNvPicPr>
            <a:picLocks noChangeAspect="1"/>
          </p:cNvPicPr>
          <p:nvPr/>
        </p:nvPicPr>
        <p:blipFill>
          <a:blip r:embed="rId5"/>
          <a:stretch>
            <a:fillRect/>
          </a:stretch>
        </p:blipFill>
        <p:spPr>
          <a:xfrm>
            <a:off x="3657599" y="2824522"/>
            <a:ext cx="4177059" cy="304661"/>
          </a:xfrm>
          <a:prstGeom prst="rect">
            <a:avLst/>
          </a:prstGeom>
        </p:spPr>
      </p:pic>
      <p:pic>
        <p:nvPicPr>
          <p:cNvPr id="9" name="图片 8"/>
          <p:cNvPicPr>
            <a:picLocks noChangeAspect="1"/>
          </p:cNvPicPr>
          <p:nvPr/>
        </p:nvPicPr>
        <p:blipFill>
          <a:blip r:embed="rId6"/>
          <a:stretch>
            <a:fillRect/>
          </a:stretch>
        </p:blipFill>
        <p:spPr>
          <a:xfrm>
            <a:off x="3284056" y="4359859"/>
            <a:ext cx="5623888" cy="472128"/>
          </a:xfrm>
          <a:prstGeom prst="rect">
            <a:avLst/>
          </a:prstGeom>
        </p:spPr>
      </p:pic>
      <p:pic>
        <p:nvPicPr>
          <p:cNvPr id="10" name="图片 9"/>
          <p:cNvPicPr>
            <a:picLocks noChangeAspect="1"/>
          </p:cNvPicPr>
          <p:nvPr/>
        </p:nvPicPr>
        <p:blipFill>
          <a:blip r:embed="rId7"/>
          <a:stretch>
            <a:fillRect/>
          </a:stretch>
        </p:blipFill>
        <p:spPr>
          <a:xfrm>
            <a:off x="4599107" y="5684043"/>
            <a:ext cx="2294042" cy="582614"/>
          </a:xfrm>
          <a:prstGeom prst="rect">
            <a:avLst/>
          </a:prstGeom>
        </p:spPr>
      </p:pic>
    </p:spTree>
    <p:extLst>
      <p:ext uri="{BB962C8B-B14F-4D97-AF65-F5344CB8AC3E}">
        <p14:creationId xmlns:p14="http://schemas.microsoft.com/office/powerpoint/2010/main" val="3646285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次梯度算法</a:t>
            </a:r>
          </a:p>
        </p:txBody>
      </p:sp>
      <p:sp>
        <p:nvSpPr>
          <p:cNvPr id="3" name="内容占位符 2"/>
          <p:cNvSpPr>
            <a:spLocks noGrp="1"/>
          </p:cNvSpPr>
          <p:nvPr>
            <p:ph idx="1"/>
          </p:nvPr>
        </p:nvSpPr>
        <p:spPr/>
        <p:txBody>
          <a:bodyPr/>
          <a:lstStyle/>
          <a:p>
            <a:r>
              <a:rPr lang="zh-CN" altLang="en-US" dirty="0" smtClean="0"/>
              <a:t>次梯度算法特点</a:t>
            </a:r>
            <a:endParaRPr lang="en-US" altLang="zh-CN" dirty="0" smtClean="0"/>
          </a:p>
          <a:p>
            <a:pPr lvl="1"/>
            <a:r>
              <a:rPr lang="zh-CN" altLang="en-US" dirty="0" smtClean="0"/>
              <a:t>次梯度是比梯度更广泛的一个概念</a:t>
            </a:r>
            <a:endParaRPr lang="en-US" altLang="zh-CN" dirty="0" smtClean="0"/>
          </a:p>
          <a:p>
            <a:pPr lvl="1"/>
            <a:r>
              <a:rPr lang="zh-CN" altLang="en-US" dirty="0" smtClean="0"/>
              <a:t>主要针对不可导的目标函数设计的（目标函数可导时与梯度下降等价）</a:t>
            </a:r>
            <a:endParaRPr lang="en-US" altLang="zh-CN" dirty="0" smtClean="0"/>
          </a:p>
          <a:p>
            <a:pPr lvl="1"/>
            <a:r>
              <a:rPr lang="zh-CN" altLang="en-US" dirty="0" smtClean="0"/>
              <a:t>收敛速度上，次梯度一般比较慢（比线性稍慢一些）</a:t>
            </a:r>
            <a:endParaRPr lang="en-US" altLang="zh-CN" dirty="0" smtClean="0"/>
          </a:p>
          <a:p>
            <a:pPr lvl="2"/>
            <a:r>
              <a:rPr lang="en-US" altLang="zh-CN" dirty="0" smtClean="0"/>
              <a:t>[</a:t>
            </a:r>
            <a:r>
              <a:rPr lang="zh-CN" altLang="en-US" dirty="0"/>
              <a:t>可能</a:t>
            </a:r>
            <a:r>
              <a:rPr lang="en-US" altLang="zh-CN" dirty="0" smtClean="0"/>
              <a:t>]</a:t>
            </a:r>
            <a:r>
              <a:rPr lang="zh-CN" altLang="en-US" dirty="0" smtClean="0"/>
              <a:t>回退                                                                           影响收敛速度</a:t>
            </a:r>
            <a:endParaRPr lang="en-US" altLang="zh-CN" dirty="0" smtClean="0"/>
          </a:p>
          <a:p>
            <a:pPr lvl="2"/>
            <a:r>
              <a:rPr lang="en-US" altLang="zh-CN" dirty="0" smtClean="0"/>
              <a:t>[</a:t>
            </a:r>
            <a:r>
              <a:rPr lang="zh-CN" altLang="en-US" dirty="0"/>
              <a:t>可能</a:t>
            </a:r>
            <a:r>
              <a:rPr lang="en-US" altLang="zh-CN" dirty="0" smtClean="0"/>
              <a:t>]</a:t>
            </a:r>
            <a:r>
              <a:rPr lang="zh-CN" altLang="en-US" dirty="0" smtClean="0"/>
              <a:t>步长选择方案也是影响速度的一个原因</a:t>
            </a:r>
            <a:endParaRPr lang="en-US" altLang="zh-CN" dirty="0" smtClean="0"/>
          </a:p>
          <a:p>
            <a:pPr lvl="1"/>
            <a:r>
              <a:rPr lang="zh-CN" altLang="en-US" dirty="0" smtClean="0"/>
              <a:t>次梯度的选择更多的原因是问题所迫（梯度下降不可用）</a:t>
            </a:r>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34</a:t>
            </a:fld>
            <a:endParaRPr lang="zh-CN" altLang="en-US"/>
          </a:p>
        </p:txBody>
      </p:sp>
      <p:pic>
        <p:nvPicPr>
          <p:cNvPr id="5" name="图片 4"/>
          <p:cNvPicPr>
            <a:picLocks noChangeAspect="1"/>
          </p:cNvPicPr>
          <p:nvPr/>
        </p:nvPicPr>
        <p:blipFill>
          <a:blip r:embed="rId2"/>
          <a:stretch>
            <a:fillRect/>
          </a:stretch>
        </p:blipFill>
        <p:spPr>
          <a:xfrm>
            <a:off x="3314699" y="3486150"/>
            <a:ext cx="4669319" cy="333375"/>
          </a:xfrm>
          <a:prstGeom prst="rect">
            <a:avLst/>
          </a:prstGeom>
        </p:spPr>
      </p:pic>
    </p:spTree>
    <p:extLst>
      <p:ext uri="{BB962C8B-B14F-4D97-AF65-F5344CB8AC3E}">
        <p14:creationId xmlns:p14="http://schemas.microsoft.com/office/powerpoint/2010/main" val="4176576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次梯度</a:t>
            </a:r>
            <a:r>
              <a:rPr lang="zh-CN" altLang="en-US" dirty="0" smtClean="0"/>
              <a:t>算法</a:t>
            </a:r>
            <a:r>
              <a:rPr lang="en-US" altLang="zh-CN" dirty="0" smtClean="0"/>
              <a:t>-Example</a:t>
            </a:r>
            <a:endParaRPr lang="zh-CN" altLang="en-US" dirty="0"/>
          </a:p>
        </p:txBody>
      </p:sp>
      <p:sp>
        <p:nvSpPr>
          <p:cNvPr id="3" name="内容占位符 2"/>
          <p:cNvSpPr>
            <a:spLocks noGrp="1"/>
          </p:cNvSpPr>
          <p:nvPr>
            <p:ph idx="1"/>
          </p:nvPr>
        </p:nvSpPr>
        <p:spPr/>
        <p:txBody>
          <a:bodyPr/>
          <a:lstStyle/>
          <a:p>
            <a:r>
              <a:rPr lang="zh-CN" altLang="en-US" dirty="0" smtClean="0"/>
              <a:t>关于次梯度算法本身（次梯度的选择）没有合适的例子，这里借助          问题来对步长选择做一下介绍</a:t>
            </a:r>
            <a:endParaRPr lang="en-US" altLang="zh-CN" dirty="0" smtClean="0"/>
          </a:p>
          <a:p>
            <a:pPr lvl="1"/>
            <a:r>
              <a:rPr lang="zh-CN" altLang="en-US" dirty="0" smtClean="0"/>
              <a:t>步长选择准则：</a:t>
            </a:r>
            <a:endParaRPr lang="en-US" altLang="zh-CN" dirty="0" smtClean="0"/>
          </a:p>
          <a:p>
            <a:pPr lvl="1"/>
            <a:r>
              <a:rPr lang="en-US" altLang="zh-CN" dirty="0" smtClean="0"/>
              <a:t>[Condition 1]:          </a:t>
            </a:r>
            <a:r>
              <a:rPr lang="zh-CN" altLang="en-US" dirty="0" smtClean="0"/>
              <a:t>（满足第一个条件但不满足第二个，恒等数列），只有当初始值在整数等一些点的时候问题才会收敛，否则就会震荡</a:t>
            </a:r>
            <a:endParaRPr lang="en-US" altLang="zh-CN" dirty="0" smtClean="0"/>
          </a:p>
          <a:p>
            <a:pPr lvl="1"/>
            <a:r>
              <a:rPr lang="en-US" altLang="zh-CN" dirty="0"/>
              <a:t>[Condition </a:t>
            </a:r>
            <a:r>
              <a:rPr lang="en-US" altLang="zh-CN" dirty="0" smtClean="0"/>
              <a:t>2]:          </a:t>
            </a:r>
            <a:r>
              <a:rPr lang="zh-CN" altLang="en-US" dirty="0" smtClean="0"/>
              <a:t>（满足第二个条件但不满足第一个，等比数列），此时对于初始值大于</a:t>
            </a:r>
            <a:r>
              <a:rPr lang="en-US" altLang="zh-CN" dirty="0"/>
              <a:t>2</a:t>
            </a:r>
            <a:r>
              <a:rPr lang="zh-CN" altLang="en-US" dirty="0" smtClean="0"/>
              <a:t>的点都不收敛</a:t>
            </a:r>
            <a:endParaRPr lang="en-US" altLang="zh-CN" dirty="0" smtClean="0"/>
          </a:p>
          <a:p>
            <a:pPr lvl="1"/>
            <a:r>
              <a:rPr lang="en-US" altLang="zh-CN" dirty="0"/>
              <a:t>[Condition </a:t>
            </a:r>
            <a:r>
              <a:rPr lang="en-US" altLang="zh-CN" dirty="0" smtClean="0"/>
              <a:t>3]:            </a:t>
            </a:r>
            <a:r>
              <a:rPr lang="zh-CN" altLang="en-US" dirty="0" smtClean="0"/>
              <a:t>（同时满足两个条件，调和级数），算法几乎处处收敛</a:t>
            </a:r>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35</a:t>
            </a:fld>
            <a:endParaRPr lang="zh-CN" altLang="en-US"/>
          </a:p>
        </p:txBody>
      </p:sp>
      <p:pic>
        <p:nvPicPr>
          <p:cNvPr id="5" name="图片 4"/>
          <p:cNvPicPr>
            <a:picLocks noChangeAspect="1"/>
          </p:cNvPicPr>
          <p:nvPr/>
        </p:nvPicPr>
        <p:blipFill>
          <a:blip r:embed="rId2"/>
          <a:stretch>
            <a:fillRect/>
          </a:stretch>
        </p:blipFill>
        <p:spPr>
          <a:xfrm>
            <a:off x="1533465" y="2324081"/>
            <a:ext cx="857370" cy="266737"/>
          </a:xfrm>
          <a:prstGeom prst="rect">
            <a:avLst/>
          </a:prstGeom>
        </p:spPr>
      </p:pic>
      <p:pic>
        <p:nvPicPr>
          <p:cNvPr id="6" name="图片 5"/>
          <p:cNvPicPr>
            <a:picLocks noChangeAspect="1"/>
          </p:cNvPicPr>
          <p:nvPr/>
        </p:nvPicPr>
        <p:blipFill>
          <a:blip r:embed="rId3"/>
          <a:stretch>
            <a:fillRect/>
          </a:stretch>
        </p:blipFill>
        <p:spPr>
          <a:xfrm>
            <a:off x="3800475" y="2610758"/>
            <a:ext cx="1847849" cy="469295"/>
          </a:xfrm>
          <a:prstGeom prst="rect">
            <a:avLst/>
          </a:prstGeom>
        </p:spPr>
      </p:pic>
      <p:pic>
        <p:nvPicPr>
          <p:cNvPr id="7" name="图片 6"/>
          <p:cNvPicPr>
            <a:picLocks noChangeAspect="1"/>
          </p:cNvPicPr>
          <p:nvPr/>
        </p:nvPicPr>
        <p:blipFill>
          <a:blip r:embed="rId4"/>
          <a:stretch>
            <a:fillRect/>
          </a:stretch>
        </p:blipFill>
        <p:spPr>
          <a:xfrm>
            <a:off x="3452764" y="3135162"/>
            <a:ext cx="695422" cy="276264"/>
          </a:xfrm>
          <a:prstGeom prst="rect">
            <a:avLst/>
          </a:prstGeom>
        </p:spPr>
      </p:pic>
      <p:pic>
        <p:nvPicPr>
          <p:cNvPr id="8" name="图片 7"/>
          <p:cNvPicPr>
            <a:picLocks noChangeAspect="1"/>
          </p:cNvPicPr>
          <p:nvPr/>
        </p:nvPicPr>
        <p:blipFill>
          <a:blip r:embed="rId5"/>
          <a:stretch>
            <a:fillRect/>
          </a:stretch>
        </p:blipFill>
        <p:spPr>
          <a:xfrm>
            <a:off x="3452764" y="3772668"/>
            <a:ext cx="743054" cy="362001"/>
          </a:xfrm>
          <a:prstGeom prst="rect">
            <a:avLst/>
          </a:prstGeom>
        </p:spPr>
      </p:pic>
      <p:pic>
        <p:nvPicPr>
          <p:cNvPr id="11" name="图片 10"/>
          <p:cNvPicPr>
            <a:picLocks noChangeAspect="1"/>
          </p:cNvPicPr>
          <p:nvPr/>
        </p:nvPicPr>
        <p:blipFill>
          <a:blip r:embed="rId6"/>
          <a:stretch>
            <a:fillRect/>
          </a:stretch>
        </p:blipFill>
        <p:spPr>
          <a:xfrm>
            <a:off x="3357501" y="4539962"/>
            <a:ext cx="933580" cy="362001"/>
          </a:xfrm>
          <a:prstGeom prst="rect">
            <a:avLst/>
          </a:prstGeom>
        </p:spPr>
      </p:pic>
    </p:spTree>
    <p:extLst>
      <p:ext uri="{BB962C8B-B14F-4D97-AF65-F5344CB8AC3E}">
        <p14:creationId xmlns:p14="http://schemas.microsoft.com/office/powerpoint/2010/main" val="3103202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Bregman</a:t>
            </a:r>
            <a:r>
              <a:rPr lang="en-US" altLang="zh-CN" dirty="0" smtClean="0"/>
              <a:t> Projection</a:t>
            </a:r>
            <a:r>
              <a:rPr lang="zh-CN" altLang="en-US" dirty="0" smtClean="0"/>
              <a:t>问题</a:t>
            </a:r>
            <a:endParaRPr lang="zh-CN" altLang="en-US" dirty="0"/>
          </a:p>
        </p:txBody>
      </p:sp>
      <p:sp>
        <p:nvSpPr>
          <p:cNvPr id="3" name="内容占位符 2"/>
          <p:cNvSpPr>
            <a:spLocks noGrp="1"/>
          </p:cNvSpPr>
          <p:nvPr>
            <p:ph idx="1"/>
          </p:nvPr>
        </p:nvSpPr>
        <p:spPr/>
        <p:txBody>
          <a:bodyPr>
            <a:normAutofit/>
          </a:bodyPr>
          <a:lstStyle/>
          <a:p>
            <a:r>
              <a:rPr lang="zh-CN" altLang="en-US" dirty="0" smtClean="0"/>
              <a:t>首先回顾</a:t>
            </a:r>
            <a:r>
              <a:rPr lang="en-US" altLang="zh-CN" dirty="0" err="1" smtClean="0"/>
              <a:t>Bregman</a:t>
            </a:r>
            <a:r>
              <a:rPr lang="en-US" altLang="zh-CN" dirty="0" smtClean="0"/>
              <a:t> Divergence</a:t>
            </a:r>
            <a:r>
              <a:rPr lang="zh-CN" altLang="en-US" dirty="0" smtClean="0"/>
              <a:t>，</a:t>
            </a:r>
            <a:r>
              <a:rPr lang="zh-CN" altLang="en-US" dirty="0"/>
              <a:t>其中</a:t>
            </a:r>
            <a:r>
              <a:rPr lang="en-US" altLang="zh-CN" i="1" dirty="0"/>
              <a:t>F</a:t>
            </a:r>
            <a:r>
              <a:rPr lang="en-US" altLang="zh-CN" dirty="0"/>
              <a:t>(</a:t>
            </a:r>
            <a:r>
              <a:rPr lang="en-US" altLang="zh-CN" i="1" dirty="0"/>
              <a:t>x</a:t>
            </a:r>
            <a:r>
              <a:rPr lang="en-US" altLang="zh-CN" dirty="0"/>
              <a:t>) </a:t>
            </a:r>
            <a:r>
              <a:rPr lang="zh-CN" altLang="en-US" dirty="0"/>
              <a:t>是实值可微的凸函数</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然后回顾一下</a:t>
            </a:r>
            <a:r>
              <a:rPr lang="en-US" altLang="zh-CN" dirty="0" smtClean="0"/>
              <a:t>Projection</a:t>
            </a:r>
            <a:r>
              <a:rPr lang="zh-CN" altLang="en-US" dirty="0" smtClean="0"/>
              <a:t>问题</a:t>
            </a:r>
            <a:endParaRPr lang="en-US" altLang="zh-CN" dirty="0" smtClean="0"/>
          </a:p>
          <a:p>
            <a:pPr lvl="1"/>
            <a:r>
              <a:rPr lang="zh-CN" altLang="en-US" dirty="0"/>
              <a:t>所谓</a:t>
            </a:r>
            <a:r>
              <a:rPr lang="en-US" altLang="zh-CN" dirty="0"/>
              <a:t>Projection </a:t>
            </a:r>
            <a:r>
              <a:rPr lang="zh-CN" altLang="en-US" dirty="0" smtClean="0"/>
              <a:t>指的是原始数据在另一个空间（或集合，下式中的  ）中残差（距离）最小的表示</a:t>
            </a:r>
            <a:endParaRPr lang="en-US" altLang="zh-CN" dirty="0" smtClean="0"/>
          </a:p>
          <a:p>
            <a:pPr lvl="1"/>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36</a:t>
            </a:fld>
            <a:endParaRPr lang="zh-CN" altLang="en-US" dirty="0"/>
          </a:p>
        </p:txBody>
      </p:sp>
      <p:pic>
        <p:nvPicPr>
          <p:cNvPr id="5" name="图片 4"/>
          <p:cNvPicPr>
            <a:picLocks noChangeAspect="1"/>
          </p:cNvPicPr>
          <p:nvPr/>
        </p:nvPicPr>
        <p:blipFill>
          <a:blip r:embed="rId2"/>
          <a:stretch>
            <a:fillRect/>
          </a:stretch>
        </p:blipFill>
        <p:spPr>
          <a:xfrm>
            <a:off x="2392129" y="2285372"/>
            <a:ext cx="5630061" cy="362001"/>
          </a:xfrm>
          <a:prstGeom prst="rect">
            <a:avLst/>
          </a:prstGeom>
        </p:spPr>
      </p:pic>
      <p:grpSp>
        <p:nvGrpSpPr>
          <p:cNvPr id="6" name="组合 5"/>
          <p:cNvGrpSpPr/>
          <p:nvPr/>
        </p:nvGrpSpPr>
        <p:grpSpPr>
          <a:xfrm>
            <a:off x="3387418" y="2782310"/>
            <a:ext cx="3639481" cy="1822616"/>
            <a:chOff x="4635118" y="1281282"/>
            <a:chExt cx="3639481" cy="1822616"/>
          </a:xfrm>
        </p:grpSpPr>
        <p:grpSp>
          <p:nvGrpSpPr>
            <p:cNvPr id="7" name="组合 6"/>
            <p:cNvGrpSpPr/>
            <p:nvPr/>
          </p:nvGrpSpPr>
          <p:grpSpPr>
            <a:xfrm>
              <a:off x="4906370" y="1281282"/>
              <a:ext cx="3368229" cy="1364255"/>
              <a:chOff x="5033915" y="4390176"/>
              <a:chExt cx="3749572" cy="2051867"/>
            </a:xfrm>
          </p:grpSpPr>
          <p:cxnSp>
            <p:nvCxnSpPr>
              <p:cNvPr id="9" name="直接箭头连接符 8"/>
              <p:cNvCxnSpPr/>
              <p:nvPr/>
            </p:nvCxnSpPr>
            <p:spPr>
              <a:xfrm flipV="1">
                <a:off x="5223850" y="4390931"/>
                <a:ext cx="0" cy="1965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 name="组合 9"/>
              <p:cNvGrpSpPr/>
              <p:nvPr/>
            </p:nvGrpSpPr>
            <p:grpSpPr>
              <a:xfrm>
                <a:off x="5033915" y="4390176"/>
                <a:ext cx="3749572" cy="2051867"/>
                <a:chOff x="5033915" y="4390176"/>
                <a:chExt cx="3749572" cy="2051867"/>
              </a:xfrm>
            </p:grpSpPr>
            <p:cxnSp>
              <p:nvCxnSpPr>
                <p:cNvPr id="11" name="直接箭头连接符 10"/>
                <p:cNvCxnSpPr/>
                <p:nvPr/>
              </p:nvCxnSpPr>
              <p:spPr>
                <a:xfrm>
                  <a:off x="5042780" y="6092982"/>
                  <a:ext cx="25621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任意多边形 11"/>
                <p:cNvSpPr/>
                <p:nvPr/>
              </p:nvSpPr>
              <p:spPr>
                <a:xfrm>
                  <a:off x="5060887" y="4390176"/>
                  <a:ext cx="1765426" cy="1147183"/>
                </a:xfrm>
                <a:custGeom>
                  <a:avLst/>
                  <a:gdLst>
                    <a:gd name="connsiteX0" fmla="*/ 0 w 1765426"/>
                    <a:gd name="connsiteY0" fmla="*/ 688064 h 1147183"/>
                    <a:gd name="connsiteX1" fmla="*/ 624689 w 1765426"/>
                    <a:gd name="connsiteY1" fmla="*/ 1140737 h 1147183"/>
                    <a:gd name="connsiteX2" fmla="*/ 1213164 w 1765426"/>
                    <a:gd name="connsiteY2" fmla="*/ 887240 h 1147183"/>
                    <a:gd name="connsiteX3" fmla="*/ 1765426 w 1765426"/>
                    <a:gd name="connsiteY3" fmla="*/ 0 h 1147183"/>
                  </a:gdLst>
                  <a:ahLst/>
                  <a:cxnLst>
                    <a:cxn ang="0">
                      <a:pos x="connsiteX0" y="connsiteY0"/>
                    </a:cxn>
                    <a:cxn ang="0">
                      <a:pos x="connsiteX1" y="connsiteY1"/>
                    </a:cxn>
                    <a:cxn ang="0">
                      <a:pos x="connsiteX2" y="connsiteY2"/>
                    </a:cxn>
                    <a:cxn ang="0">
                      <a:pos x="connsiteX3" y="connsiteY3"/>
                    </a:cxn>
                  </a:cxnLst>
                  <a:rect l="l" t="t" r="r" b="b"/>
                  <a:pathLst>
                    <a:path w="1765426" h="1147183">
                      <a:moveTo>
                        <a:pt x="0" y="688064"/>
                      </a:moveTo>
                      <a:cubicBezTo>
                        <a:pt x="211247" y="897802"/>
                        <a:pt x="422495" y="1107541"/>
                        <a:pt x="624689" y="1140737"/>
                      </a:cubicBezTo>
                      <a:cubicBezTo>
                        <a:pt x="826883" y="1173933"/>
                        <a:pt x="1023041" y="1077363"/>
                        <a:pt x="1213164" y="887240"/>
                      </a:cubicBezTo>
                      <a:cubicBezTo>
                        <a:pt x="1403287" y="697117"/>
                        <a:pt x="1584356" y="348558"/>
                        <a:pt x="1765426" y="0"/>
                      </a:cubicBezTo>
                    </a:path>
                  </a:pathLst>
                </a:cu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3" name="直接连接符 12"/>
                <p:cNvCxnSpPr/>
                <p:nvPr/>
              </p:nvCxnSpPr>
              <p:spPr>
                <a:xfrm flipV="1">
                  <a:off x="5323438" y="4680642"/>
                  <a:ext cx="1892174" cy="1285592"/>
                </a:xfrm>
                <a:prstGeom prst="line">
                  <a:avLst/>
                </a:prstGeom>
                <a:ln>
                  <a:solidFill>
                    <a:srgbClr val="0066FF"/>
                  </a:solidFill>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6129196" y="5413972"/>
                  <a:ext cx="0" cy="679010"/>
                </a:xfrm>
                <a:prstGeom prst="line">
                  <a:avLst/>
                </a:prstGeom>
                <a:ln>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5754325" y="5133403"/>
                      <a:ext cx="496244"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i="1">
                                <a:latin typeface="Cambria Math" panose="02040503050406030204" pitchFamily="18" charset="0"/>
                              </a:rPr>
                              <m:t>𝐹</m:t>
                            </m:r>
                            <m:d>
                              <m:dPr>
                                <m:ctrlPr>
                                  <a:rPr lang="en-US" altLang="zh-CN" sz="1100" i="1">
                                    <a:latin typeface="Cambria Math" charset="0"/>
                                  </a:rPr>
                                </m:ctrlPr>
                              </m:dPr>
                              <m:e>
                                <m:r>
                                  <a:rPr lang="en-US" altLang="zh-CN" sz="1100" i="1">
                                    <a:latin typeface="Cambria Math" panose="02040503050406030204" pitchFamily="18" charset="0"/>
                                  </a:rPr>
                                  <m:t>𝑞</m:t>
                                </m:r>
                              </m:e>
                            </m:d>
                          </m:oMath>
                        </m:oMathPara>
                      </a14:m>
                      <a:endParaRPr lang="zh-CN" altLang="en-US" sz="1100" dirty="0">
                        <a:latin typeface="Times New Roman" panose="02020603050405020304" pitchFamily="18" charset="0"/>
                        <a:cs typeface="Times New Roman" panose="02020603050405020304" pitchFamily="18" charset="0"/>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5754325" y="5133403"/>
                      <a:ext cx="496244" cy="393467"/>
                    </a:xfrm>
                    <a:prstGeom prst="rect">
                      <a:avLst/>
                    </a:prstGeom>
                    <a:blipFill rotWithShape="0">
                      <a:blip r:embed="rId10"/>
                      <a:stretch>
                        <a:fillRect/>
                      </a:stretch>
                    </a:blipFill>
                  </p:spPr>
                  <p:txBody>
                    <a:bodyPr/>
                    <a:lstStyle/>
                    <a:p>
                      <a:r>
                        <a:rPr lang="zh-CN" altLang="en-US">
                          <a:noFill/>
                        </a:rPr>
                        <a:t> </a:t>
                      </a:r>
                    </a:p>
                  </p:txBody>
                </p:sp>
              </mc:Fallback>
            </mc:AlternateContent>
            <p:cxnSp>
              <p:nvCxnSpPr>
                <p:cNvPr id="16" name="直接连接符 15"/>
                <p:cNvCxnSpPr/>
                <p:nvPr/>
              </p:nvCxnSpPr>
              <p:spPr>
                <a:xfrm>
                  <a:off x="6699565" y="4680642"/>
                  <a:ext cx="0" cy="1412340"/>
                </a:xfrm>
                <a:prstGeom prst="line">
                  <a:avLst/>
                </a:prstGeom>
                <a:ln>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文本框 16"/>
                    <p:cNvSpPr txBox="1"/>
                    <p:nvPr/>
                  </p:nvSpPr>
                  <p:spPr>
                    <a:xfrm>
                      <a:off x="6276597" y="4392396"/>
                      <a:ext cx="496244"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i="1" smtClean="0">
                                <a:latin typeface="Cambria Math" panose="02040503050406030204" pitchFamily="18" charset="0"/>
                              </a:rPr>
                              <m:t>𝐹</m:t>
                            </m:r>
                            <m:d>
                              <m:dPr>
                                <m:ctrlPr>
                                  <a:rPr lang="en-US" altLang="zh-CN" sz="1100" i="1">
                                    <a:latin typeface="Cambria Math" charset="0"/>
                                  </a:rPr>
                                </m:ctrlPr>
                              </m:dPr>
                              <m:e>
                                <m:r>
                                  <a:rPr lang="en-US" altLang="zh-CN" sz="1100" b="0" i="1" smtClean="0">
                                    <a:latin typeface="Cambria Math" panose="02040503050406030204" pitchFamily="18" charset="0"/>
                                  </a:rPr>
                                  <m:t>𝑝</m:t>
                                </m:r>
                              </m:e>
                            </m:d>
                          </m:oMath>
                        </m:oMathPara>
                      </a14:m>
                      <a:endParaRPr lang="zh-CN" altLang="en-US" sz="1100" dirty="0">
                        <a:latin typeface="Times New Roman" panose="02020603050405020304" pitchFamily="18" charset="0"/>
                        <a:cs typeface="Times New Roman" panose="02020603050405020304" pitchFamily="18" charset="0"/>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6276597" y="4392396"/>
                      <a:ext cx="496244" cy="39346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6704878" y="5033817"/>
                      <a:ext cx="2078609"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i="1" smtClean="0">
                                <a:latin typeface="Cambria Math" panose="02040503050406030204" pitchFamily="18" charset="0"/>
                              </a:rPr>
                              <m:t>𝐹</m:t>
                            </m:r>
                            <m:d>
                              <m:dPr>
                                <m:ctrlPr>
                                  <a:rPr lang="en-US" altLang="zh-CN" sz="1100" i="1">
                                    <a:latin typeface="Cambria Math" charset="0"/>
                                  </a:rPr>
                                </m:ctrlPr>
                              </m:dPr>
                              <m:e>
                                <m:r>
                                  <a:rPr lang="en-US" altLang="zh-CN" sz="1100" i="1">
                                    <a:latin typeface="Cambria Math" panose="02040503050406030204" pitchFamily="18" charset="0"/>
                                  </a:rPr>
                                  <m:t>𝑞</m:t>
                                </m:r>
                              </m:e>
                            </m:d>
                            <m:r>
                              <a:rPr lang="en-US" altLang="zh-CN" sz="1100" b="0" i="1" smtClean="0">
                                <a:latin typeface="Cambria Math" panose="02040503050406030204" pitchFamily="18" charset="0"/>
                              </a:rPr>
                              <m:t>+</m:t>
                            </m:r>
                            <m:d>
                              <m:dPr>
                                <m:begChr m:val="⟨"/>
                                <m:endChr m:val="⟩"/>
                                <m:ctrlPr>
                                  <a:rPr lang="en-US" altLang="zh-CN" sz="1100" i="1">
                                    <a:latin typeface="Cambria Math" charset="0"/>
                                  </a:rPr>
                                </m:ctrlPr>
                              </m:dPr>
                              <m:e>
                                <m:r>
                                  <a:rPr lang="en-US" altLang="zh-CN" sz="1100" i="1">
                                    <a:latin typeface="Cambria Math" panose="02040503050406030204" pitchFamily="18" charset="0"/>
                                    <a:ea typeface="Cambria Math" panose="02040503050406030204" pitchFamily="18" charset="0"/>
                                  </a:rPr>
                                  <m:t>𝛻</m:t>
                                </m:r>
                                <m:r>
                                  <a:rPr lang="en-US" altLang="zh-CN" sz="1100" i="1">
                                    <a:latin typeface="Cambria Math" panose="02040503050406030204" pitchFamily="18" charset="0"/>
                                    <a:ea typeface="Cambria Math" panose="02040503050406030204" pitchFamily="18" charset="0"/>
                                  </a:rPr>
                                  <m:t>𝐹</m:t>
                                </m:r>
                                <m:d>
                                  <m:dPr>
                                    <m:ctrlPr>
                                      <a:rPr lang="en-US" altLang="zh-CN" sz="1100" i="1">
                                        <a:latin typeface="Cambria Math" charset="0"/>
                                        <a:ea typeface="Cambria Math" panose="02040503050406030204" pitchFamily="18" charset="0"/>
                                      </a:rPr>
                                    </m:ctrlPr>
                                  </m:dPr>
                                  <m:e>
                                    <m:r>
                                      <a:rPr lang="en-US" altLang="zh-CN" sz="1100" i="1">
                                        <a:latin typeface="Cambria Math" panose="02040503050406030204" pitchFamily="18" charset="0"/>
                                        <a:ea typeface="Cambria Math" panose="02040503050406030204" pitchFamily="18" charset="0"/>
                                      </a:rPr>
                                      <m:t>𝑞</m:t>
                                    </m:r>
                                  </m:e>
                                </m:d>
                                <m:r>
                                  <a:rPr lang="en-US" altLang="zh-CN" sz="1100" i="1">
                                    <a:latin typeface="Cambria Math" panose="02040503050406030204" pitchFamily="18" charset="0"/>
                                    <a:ea typeface="Cambria Math" panose="02040503050406030204" pitchFamily="18" charset="0"/>
                                  </a:rPr>
                                  <m:t>, </m:t>
                                </m:r>
                                <m:r>
                                  <a:rPr lang="en-US" altLang="zh-CN" sz="1100" i="1">
                                    <a:latin typeface="Cambria Math" panose="02040503050406030204" pitchFamily="18" charset="0"/>
                                    <a:ea typeface="Cambria Math" panose="02040503050406030204" pitchFamily="18" charset="0"/>
                                  </a:rPr>
                                  <m:t>𝑝</m:t>
                                </m:r>
                                <m:r>
                                  <a:rPr lang="en-US" altLang="zh-CN" sz="1100" i="1">
                                    <a:latin typeface="Cambria Math" panose="02040503050406030204" pitchFamily="18" charset="0"/>
                                    <a:ea typeface="Cambria Math" panose="02040503050406030204" pitchFamily="18" charset="0"/>
                                  </a:rPr>
                                  <m:t>−</m:t>
                                </m:r>
                                <m:r>
                                  <a:rPr lang="en-US" altLang="zh-CN" sz="1100" i="1">
                                    <a:latin typeface="Cambria Math" panose="02040503050406030204" pitchFamily="18" charset="0"/>
                                    <a:ea typeface="Cambria Math" panose="02040503050406030204" pitchFamily="18" charset="0"/>
                                  </a:rPr>
                                  <m:t>𝑞</m:t>
                                </m:r>
                              </m:e>
                            </m:d>
                          </m:oMath>
                        </m:oMathPara>
                      </a14:m>
                      <a:endParaRPr lang="zh-CN" altLang="en-US" sz="1100" dirty="0">
                        <a:latin typeface="Times New Roman" panose="02020603050405020304" pitchFamily="18" charset="0"/>
                        <a:cs typeface="Times New Roman" panose="020206030504050203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704878" y="5033817"/>
                      <a:ext cx="2078609" cy="393467"/>
                    </a:xfrm>
                    <a:prstGeom prst="rect">
                      <a:avLst/>
                    </a:prstGeom>
                    <a:blipFill rotWithShape="0">
                      <a:blip r:embed="rId12"/>
                      <a:stretch>
                        <a:fillRect b="-2381"/>
                      </a:stretch>
                    </a:blipFill>
                  </p:spPr>
                  <p:txBody>
                    <a:bodyPr/>
                    <a:lstStyle/>
                    <a:p>
                      <a:r>
                        <a:rPr lang="zh-CN" altLang="en-US">
                          <a:noFill/>
                        </a:rPr>
                        <a:t> </a:t>
                      </a:r>
                    </a:p>
                  </p:txBody>
                </p:sp>
              </mc:Fallback>
            </mc:AlternateContent>
            <p:cxnSp>
              <p:nvCxnSpPr>
                <p:cNvPr id="19" name="直接箭头连接符 18"/>
                <p:cNvCxnSpPr/>
                <p:nvPr/>
              </p:nvCxnSpPr>
              <p:spPr>
                <a:xfrm flipH="1" flipV="1">
                  <a:off x="6719510" y="5033818"/>
                  <a:ext cx="287874" cy="995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右大括号 19"/>
                <p:cNvSpPr/>
                <p:nvPr/>
              </p:nvSpPr>
              <p:spPr>
                <a:xfrm>
                  <a:off x="6699564" y="4662835"/>
                  <a:ext cx="172015" cy="35317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1" name="文本框 20"/>
                    <p:cNvSpPr txBox="1"/>
                    <p:nvPr/>
                  </p:nvSpPr>
                  <p:spPr>
                    <a:xfrm>
                      <a:off x="6846257" y="4680641"/>
                      <a:ext cx="725973"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100" i="1">
                                    <a:latin typeface="Cambria Math" charset="0"/>
                                  </a:rPr>
                                </m:ctrlPr>
                              </m:sSubPr>
                              <m:e>
                                <m:r>
                                  <a:rPr lang="en-US" altLang="zh-CN" sz="1100" i="1">
                                    <a:latin typeface="Cambria Math" panose="02040503050406030204" pitchFamily="18" charset="0"/>
                                  </a:rPr>
                                  <m:t>𝐷</m:t>
                                </m:r>
                              </m:e>
                              <m:sub>
                                <m:r>
                                  <a:rPr lang="en-US" altLang="zh-CN" sz="1100" i="1">
                                    <a:latin typeface="Cambria Math" panose="02040503050406030204" pitchFamily="18" charset="0"/>
                                  </a:rPr>
                                  <m:t>𝐹</m:t>
                                </m:r>
                              </m:sub>
                            </m:sSub>
                            <m:d>
                              <m:dPr>
                                <m:ctrlPr>
                                  <a:rPr lang="en-US" altLang="zh-CN" sz="1100" i="1">
                                    <a:latin typeface="Cambria Math" charset="0"/>
                                  </a:rPr>
                                </m:ctrlPr>
                              </m:dPr>
                              <m:e>
                                <m:r>
                                  <a:rPr lang="en-US" altLang="zh-CN" sz="1100" i="1">
                                    <a:latin typeface="Cambria Math" panose="02040503050406030204" pitchFamily="18" charset="0"/>
                                  </a:rPr>
                                  <m:t>𝑝</m:t>
                                </m:r>
                                <m:r>
                                  <a:rPr lang="en-US" altLang="zh-CN" sz="1100" i="1">
                                    <a:latin typeface="Cambria Math" panose="02040503050406030204" pitchFamily="18" charset="0"/>
                                  </a:rPr>
                                  <m:t>,</m:t>
                                </m:r>
                                <m:r>
                                  <a:rPr lang="en-US" altLang="zh-CN" sz="1100" i="1">
                                    <a:latin typeface="Cambria Math" panose="02040503050406030204" pitchFamily="18" charset="0"/>
                                  </a:rPr>
                                  <m:t>𝑞</m:t>
                                </m:r>
                              </m:e>
                            </m:d>
                          </m:oMath>
                        </m:oMathPara>
                      </a14:m>
                      <a:endParaRPr lang="zh-CN" altLang="en-US" sz="110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6846257" y="4680641"/>
                      <a:ext cx="725973" cy="39346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5995752" y="6030767"/>
                      <a:ext cx="273773"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cs typeface="Times New Roman" panose="02020603050405020304" pitchFamily="18" charset="0"/>
                              </a:rPr>
                              <m:t>𝑞</m:t>
                            </m:r>
                          </m:oMath>
                        </m:oMathPara>
                      </a14:m>
                      <a:endParaRPr lang="en-US" altLang="zh-CN" sz="1100" b="0" dirty="0" smtClean="0">
                        <a:latin typeface="Times New Roman" panose="02020603050405020304" pitchFamily="18" charset="0"/>
                        <a:cs typeface="Times New Roman" panose="02020603050405020304" pitchFamily="18"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5995752" y="6030767"/>
                      <a:ext cx="273773" cy="393467"/>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6562677" y="6048576"/>
                      <a:ext cx="273773"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cs typeface="Times New Roman" panose="02020603050405020304" pitchFamily="18" charset="0"/>
                              </a:rPr>
                              <m:t>𝑝</m:t>
                            </m:r>
                          </m:oMath>
                        </m:oMathPara>
                      </a14:m>
                      <a:endParaRPr lang="en-US" altLang="zh-CN" sz="1100" b="0" dirty="0" smtClean="0">
                        <a:latin typeface="Times New Roman" panose="02020603050405020304" pitchFamily="18" charset="0"/>
                        <a:cs typeface="Times New Roman" panose="02020603050405020304" pitchFamily="18"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6562677" y="6048576"/>
                      <a:ext cx="273773" cy="393467"/>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5033915" y="6005674"/>
                      <a:ext cx="273773"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300" b="0" i="1" smtClean="0">
                                <a:latin typeface="Cambria Math" panose="02040503050406030204" pitchFamily="18" charset="0"/>
                                <a:cs typeface="Times New Roman" panose="02020603050405020304" pitchFamily="18" charset="0"/>
                              </a:rPr>
                              <m:t>𝑜</m:t>
                            </m:r>
                          </m:oMath>
                        </m:oMathPara>
                      </a14:m>
                      <a:endParaRPr lang="en-US" altLang="zh-CN" sz="1300" b="0" dirty="0" smtClean="0">
                        <a:latin typeface="Times New Roman" panose="02020603050405020304" pitchFamily="18" charset="0"/>
                        <a:cs typeface="Times New Roman" panose="02020603050405020304" pitchFamily="18" charset="0"/>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5033915" y="6005674"/>
                      <a:ext cx="273773" cy="292388"/>
                    </a:xfrm>
                    <a:prstGeom prst="rect">
                      <a:avLst/>
                    </a:prstGeom>
                    <a:blipFill rotWithShape="0">
                      <a:blip r:embed="rId16"/>
                      <a:stretch>
                        <a:fillRect/>
                      </a:stretch>
                    </a:blipFill>
                  </p:spPr>
                  <p:txBody>
                    <a:bodyPr/>
                    <a:lstStyle/>
                    <a:p>
                      <a:r>
                        <a:rPr lang="zh-CN" altLang="en-US">
                          <a:noFill/>
                        </a:rPr>
                        <a:t> </a:t>
                      </a:r>
                    </a:p>
                  </p:txBody>
                </p:sp>
              </mc:Fallback>
            </mc:AlternateContent>
          </p:grpSp>
        </p:grpSp>
        <p:sp>
          <p:nvSpPr>
            <p:cNvPr id="8" name="文本框 7"/>
            <p:cNvSpPr txBox="1"/>
            <p:nvPr/>
          </p:nvSpPr>
          <p:spPr>
            <a:xfrm>
              <a:off x="4635118" y="2734566"/>
              <a:ext cx="3220872" cy="369332"/>
            </a:xfrm>
            <a:prstGeom prst="rect">
              <a:avLst/>
            </a:prstGeom>
            <a:noFill/>
          </p:spPr>
          <p:txBody>
            <a:bodyPr wrap="square" rtlCol="0">
              <a:spAutoFit/>
            </a:bodyPr>
            <a:lstStyle/>
            <a:p>
              <a:pPr algn="ctr"/>
              <a:r>
                <a:rPr lang="en-US" altLang="zh-CN" dirty="0" err="1" smtClean="0">
                  <a:latin typeface="Times New Roman" panose="02020603050405020304" pitchFamily="18" charset="0"/>
                  <a:cs typeface="Times New Roman" panose="02020603050405020304" pitchFamily="18" charset="0"/>
                </a:rPr>
                <a:t>Bregman</a:t>
              </a:r>
              <a:r>
                <a:rPr lang="en-US" altLang="zh-CN" dirty="0" smtClean="0">
                  <a:latin typeface="Times New Roman" panose="02020603050405020304" pitchFamily="18" charset="0"/>
                  <a:cs typeface="Times New Roman" panose="02020603050405020304" pitchFamily="18" charset="0"/>
                </a:rPr>
                <a:t> Divergence </a:t>
              </a:r>
              <a:r>
                <a:rPr lang="zh-CN" altLang="en-US" dirty="0" smtClean="0">
                  <a:latin typeface="Times New Roman" panose="02020603050405020304" pitchFamily="18" charset="0"/>
                  <a:cs typeface="Times New Roman" panose="02020603050405020304" pitchFamily="18" charset="0"/>
                </a:rPr>
                <a:t>示意图</a:t>
              </a:r>
              <a:endParaRPr lang="zh-CN" altLang="en-US" dirty="0">
                <a:latin typeface="Times New Roman" panose="02020603050405020304" pitchFamily="18" charset="0"/>
                <a:cs typeface="Times New Roman" panose="02020603050405020304" pitchFamily="18" charset="0"/>
              </a:endParaRPr>
            </a:p>
          </p:txBody>
        </p:sp>
      </p:grpSp>
      <p:pic>
        <p:nvPicPr>
          <p:cNvPr id="25" name="图片 24"/>
          <p:cNvPicPr>
            <a:picLocks noChangeAspect="1"/>
          </p:cNvPicPr>
          <p:nvPr/>
        </p:nvPicPr>
        <p:blipFill>
          <a:blip r:embed="rId17"/>
          <a:stretch>
            <a:fillRect/>
          </a:stretch>
        </p:blipFill>
        <p:spPr>
          <a:xfrm>
            <a:off x="4907890" y="6129013"/>
            <a:ext cx="1543265" cy="381053"/>
          </a:xfrm>
          <a:prstGeom prst="rect">
            <a:avLst/>
          </a:prstGeom>
        </p:spPr>
      </p:pic>
      <p:pic>
        <p:nvPicPr>
          <p:cNvPr id="26" name="图片 25"/>
          <p:cNvPicPr>
            <a:picLocks noChangeAspect="1"/>
          </p:cNvPicPr>
          <p:nvPr/>
        </p:nvPicPr>
        <p:blipFill>
          <a:blip r:embed="rId18"/>
          <a:stretch>
            <a:fillRect/>
          </a:stretch>
        </p:blipFill>
        <p:spPr>
          <a:xfrm>
            <a:off x="10306038" y="5424469"/>
            <a:ext cx="171474" cy="257211"/>
          </a:xfrm>
          <a:prstGeom prst="rect">
            <a:avLst/>
          </a:prstGeom>
        </p:spPr>
      </p:pic>
    </p:spTree>
    <p:extLst>
      <p:ext uri="{BB962C8B-B14F-4D97-AF65-F5344CB8AC3E}">
        <p14:creationId xmlns:p14="http://schemas.microsoft.com/office/powerpoint/2010/main" val="3052975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Bregman</a:t>
            </a:r>
            <a:r>
              <a:rPr lang="en-US" altLang="zh-CN" dirty="0"/>
              <a:t> Projection</a:t>
            </a:r>
            <a:r>
              <a:rPr lang="zh-CN" altLang="en-US" dirty="0" smtClean="0"/>
              <a:t>问题</a:t>
            </a:r>
            <a:r>
              <a:rPr lang="en-US" altLang="zh-CN" baseline="30000" dirty="0" smtClean="0"/>
              <a:t>[1]</a:t>
            </a:r>
            <a:endParaRPr lang="zh-CN" altLang="en-US" baseline="30000" dirty="0"/>
          </a:p>
        </p:txBody>
      </p:sp>
      <p:sp>
        <p:nvSpPr>
          <p:cNvPr id="3" name="内容占位符 2"/>
          <p:cNvSpPr>
            <a:spLocks noGrp="1"/>
          </p:cNvSpPr>
          <p:nvPr>
            <p:ph idx="1"/>
          </p:nvPr>
        </p:nvSpPr>
        <p:spPr/>
        <p:txBody>
          <a:bodyPr/>
          <a:lstStyle/>
          <a:p>
            <a:r>
              <a:rPr lang="zh-CN" altLang="en-US" dirty="0" smtClean="0"/>
              <a:t>一般形式</a:t>
            </a:r>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37</a:t>
            </a:fld>
            <a:endParaRPr lang="zh-CN" altLang="en-US"/>
          </a:p>
        </p:txBody>
      </p:sp>
      <p:sp>
        <p:nvSpPr>
          <p:cNvPr id="5" name="文本框 4"/>
          <p:cNvSpPr txBox="1"/>
          <p:nvPr/>
        </p:nvSpPr>
        <p:spPr>
          <a:xfrm>
            <a:off x="1038225" y="6162676"/>
            <a:ext cx="10115550" cy="64633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[1] </a:t>
            </a:r>
            <a:r>
              <a:rPr lang="en-US" altLang="zh-CN" dirty="0" err="1" smtClean="0">
                <a:latin typeface="Times New Roman" panose="02020603050405020304" pitchFamily="18" charset="0"/>
                <a:cs typeface="Times New Roman" panose="02020603050405020304" pitchFamily="18" charset="0"/>
              </a:rPr>
              <a:t>Tsuda</a:t>
            </a:r>
            <a:r>
              <a:rPr lang="en-US" altLang="zh-CN" dirty="0">
                <a:latin typeface="Times New Roman" panose="02020603050405020304" pitchFamily="18" charset="0"/>
                <a:cs typeface="Times New Roman" panose="02020603050405020304" pitchFamily="18" charset="0"/>
              </a:rPr>
              <a:t>, K., </a:t>
            </a:r>
            <a:r>
              <a:rPr lang="en-US" altLang="zh-CN" dirty="0" err="1">
                <a:latin typeface="Times New Roman" panose="02020603050405020304" pitchFamily="18" charset="0"/>
                <a:cs typeface="Times New Roman" panose="02020603050405020304" pitchFamily="18" charset="0"/>
              </a:rPr>
              <a:t>Raetsch</a:t>
            </a:r>
            <a:r>
              <a:rPr lang="en-US" altLang="zh-CN" dirty="0">
                <a:latin typeface="Times New Roman" panose="02020603050405020304" pitchFamily="18" charset="0"/>
                <a:cs typeface="Times New Roman" panose="02020603050405020304" pitchFamily="18" charset="0"/>
              </a:rPr>
              <a:t>, G., &amp; </a:t>
            </a:r>
            <a:r>
              <a:rPr lang="en-US" altLang="zh-CN" dirty="0" err="1">
                <a:latin typeface="Times New Roman" panose="02020603050405020304" pitchFamily="18" charset="0"/>
                <a:cs typeface="Times New Roman" panose="02020603050405020304" pitchFamily="18" charset="0"/>
              </a:rPr>
              <a:t>Warmuth</a:t>
            </a:r>
            <a:r>
              <a:rPr lang="en-US" altLang="zh-CN" dirty="0">
                <a:latin typeface="Times New Roman" panose="02020603050405020304" pitchFamily="18" charset="0"/>
                <a:cs typeface="Times New Roman" panose="02020603050405020304" pitchFamily="18" charset="0"/>
              </a:rPr>
              <a:t>, M. K. (2005). Matrix </a:t>
            </a:r>
            <a:r>
              <a:rPr lang="en-US" altLang="zh-CN" dirty="0" err="1">
                <a:latin typeface="Times New Roman" panose="02020603050405020304" pitchFamily="18" charset="0"/>
                <a:cs typeface="Times New Roman" panose="02020603050405020304" pitchFamily="18" charset="0"/>
              </a:rPr>
              <a:t>exponentiated</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gradient updates </a:t>
            </a:r>
            <a:r>
              <a:rPr lang="en-US" altLang="zh-CN" dirty="0">
                <a:latin typeface="Times New Roman" panose="02020603050405020304" pitchFamily="18" charset="0"/>
                <a:cs typeface="Times New Roman" panose="02020603050405020304" pitchFamily="18" charset="0"/>
              </a:rPr>
              <a:t>of online learning and </a:t>
            </a:r>
            <a:r>
              <a:rPr lang="en-US" altLang="zh-CN" dirty="0" err="1">
                <a:latin typeface="Times New Roman" panose="02020603050405020304" pitchFamily="18" charset="0"/>
                <a:cs typeface="Times New Roman" panose="02020603050405020304" pitchFamily="18" charset="0"/>
              </a:rPr>
              <a:t>bregman</a:t>
            </a:r>
            <a:r>
              <a:rPr lang="en-US" altLang="zh-CN" dirty="0">
                <a:latin typeface="Times New Roman" panose="02020603050405020304" pitchFamily="18" charset="0"/>
                <a:cs typeface="Times New Roman" panose="02020603050405020304" pitchFamily="18" charset="0"/>
              </a:rPr>
              <a:t> projection. Journal of Machine </a:t>
            </a:r>
            <a:r>
              <a:rPr lang="en-US" altLang="zh-CN" dirty="0" smtClean="0">
                <a:latin typeface="Times New Roman" panose="02020603050405020304" pitchFamily="18" charset="0"/>
                <a:cs typeface="Times New Roman" panose="02020603050405020304" pitchFamily="18" charset="0"/>
              </a:rPr>
              <a:t>Learning Research</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3482555" y="2727246"/>
            <a:ext cx="5226889" cy="1666954"/>
          </a:xfrm>
          <a:prstGeom prst="rect">
            <a:avLst/>
          </a:prstGeom>
        </p:spPr>
      </p:pic>
    </p:spTree>
    <p:extLst>
      <p:ext uri="{BB962C8B-B14F-4D97-AF65-F5344CB8AC3E}">
        <p14:creationId xmlns:p14="http://schemas.microsoft.com/office/powerpoint/2010/main" val="2969434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Bregman</a:t>
            </a:r>
            <a:r>
              <a:rPr lang="en-US" altLang="zh-CN" dirty="0"/>
              <a:t> Projection</a:t>
            </a:r>
            <a:r>
              <a:rPr lang="zh-CN" altLang="en-US" dirty="0" smtClean="0"/>
              <a:t>问题</a:t>
            </a:r>
            <a:endParaRPr lang="zh-CN" altLang="en-US" dirty="0"/>
          </a:p>
        </p:txBody>
      </p:sp>
      <p:sp>
        <p:nvSpPr>
          <p:cNvPr id="3" name="内容占位符 2"/>
          <p:cNvSpPr>
            <a:spLocks noGrp="1"/>
          </p:cNvSpPr>
          <p:nvPr>
            <p:ph idx="1"/>
          </p:nvPr>
        </p:nvSpPr>
        <p:spPr/>
        <p:txBody>
          <a:bodyPr/>
          <a:lstStyle/>
          <a:p>
            <a:r>
              <a:rPr lang="zh-CN" altLang="en-US" dirty="0"/>
              <a:t>然而全部约束一起考虑太</a:t>
            </a:r>
            <a:r>
              <a:rPr lang="zh-CN" altLang="en-US" dirty="0" smtClean="0"/>
              <a:t>难，</a:t>
            </a:r>
            <a:r>
              <a:rPr lang="zh-CN" altLang="en-US" dirty="0"/>
              <a:t>因此</a:t>
            </a:r>
            <a:r>
              <a:rPr lang="en-US" altLang="zh-CN" dirty="0" err="1"/>
              <a:t>Bregman</a:t>
            </a:r>
            <a:r>
              <a:rPr lang="en-US" altLang="zh-CN" dirty="0"/>
              <a:t> </a:t>
            </a:r>
            <a:r>
              <a:rPr lang="zh-CN" altLang="en-US" dirty="0" smtClean="0"/>
              <a:t>在论文中说了</a:t>
            </a:r>
            <a:endParaRPr lang="en-US" altLang="zh-CN" dirty="0" smtClean="0"/>
          </a:p>
          <a:p>
            <a:pPr marL="457200" lvl="1" indent="0">
              <a:buNone/>
            </a:pPr>
            <a:r>
              <a:rPr lang="en-US" altLang="zh-CN" i="1" dirty="0"/>
              <a:t>“It is well known that the </a:t>
            </a:r>
            <a:r>
              <a:rPr lang="en-US" altLang="zh-CN" i="1" dirty="0" err="1"/>
              <a:t>Bregman</a:t>
            </a:r>
            <a:r>
              <a:rPr lang="en-US" altLang="zh-CN" i="1" dirty="0"/>
              <a:t> projection into the intersection of convex regions can be solved by sequential projections to each region (</a:t>
            </a:r>
            <a:r>
              <a:rPr lang="en-US" altLang="zh-CN" i="1" dirty="0" err="1"/>
              <a:t>Bregman</a:t>
            </a:r>
            <a:r>
              <a:rPr lang="en-US" altLang="zh-CN" i="1" dirty="0"/>
              <a:t>, 1967; Censor and Lent,1981</a:t>
            </a:r>
            <a:r>
              <a:rPr lang="en-US" altLang="zh-CN" i="1" dirty="0" smtClean="0"/>
              <a:t>)”</a:t>
            </a:r>
            <a:endParaRPr lang="en-US" altLang="zh-CN" dirty="0" smtClean="0"/>
          </a:p>
          <a:p>
            <a:r>
              <a:rPr lang="zh-CN" altLang="en-US" dirty="0"/>
              <a:t>于是前述问题可以改成每次只考虑一个约束条件的形式（通常是不</a:t>
            </a:r>
            <a:r>
              <a:rPr lang="zh-CN" altLang="en-US" dirty="0" smtClean="0"/>
              <a:t>满足的</a:t>
            </a:r>
            <a:r>
              <a:rPr lang="zh-CN" altLang="en-US" dirty="0"/>
              <a:t>那个），循环</a:t>
            </a:r>
            <a:r>
              <a:rPr lang="zh-CN" altLang="en-US" dirty="0" smtClean="0"/>
              <a:t>迭代</a:t>
            </a:r>
            <a:endParaRPr lang="en-US" altLang="zh-CN" dirty="0" smtClean="0"/>
          </a:p>
        </p:txBody>
      </p:sp>
      <p:sp>
        <p:nvSpPr>
          <p:cNvPr id="4" name="灯片编号占位符 3"/>
          <p:cNvSpPr>
            <a:spLocks noGrp="1"/>
          </p:cNvSpPr>
          <p:nvPr>
            <p:ph type="sldNum" sz="quarter" idx="12"/>
          </p:nvPr>
        </p:nvSpPr>
        <p:spPr/>
        <p:txBody>
          <a:bodyPr/>
          <a:lstStyle/>
          <a:p>
            <a:fld id="{866B60F5-782E-4018-B295-D2E207BF597C}" type="slidenum">
              <a:rPr lang="zh-CN" altLang="en-US" smtClean="0"/>
              <a:t>38</a:t>
            </a:fld>
            <a:endParaRPr lang="zh-CN" altLang="en-US"/>
          </a:p>
        </p:txBody>
      </p:sp>
      <p:pic>
        <p:nvPicPr>
          <p:cNvPr id="7" name="图片 6"/>
          <p:cNvPicPr>
            <a:picLocks noChangeAspect="1"/>
          </p:cNvPicPr>
          <p:nvPr/>
        </p:nvPicPr>
        <p:blipFill>
          <a:blip r:embed="rId2"/>
          <a:stretch>
            <a:fillRect/>
          </a:stretch>
        </p:blipFill>
        <p:spPr>
          <a:xfrm>
            <a:off x="4022559" y="4521622"/>
            <a:ext cx="3867481" cy="1655341"/>
          </a:xfrm>
          <a:prstGeom prst="rect">
            <a:avLst/>
          </a:prstGeom>
        </p:spPr>
      </p:pic>
    </p:spTree>
    <p:extLst>
      <p:ext uri="{BB962C8B-B14F-4D97-AF65-F5344CB8AC3E}">
        <p14:creationId xmlns:p14="http://schemas.microsoft.com/office/powerpoint/2010/main" val="1098494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Bregman</a:t>
            </a:r>
            <a:r>
              <a:rPr lang="en-US" altLang="zh-CN" dirty="0"/>
              <a:t> Projection</a:t>
            </a:r>
            <a:r>
              <a:rPr lang="zh-CN" altLang="en-US" dirty="0" smtClean="0"/>
              <a:t>问题</a:t>
            </a:r>
            <a:r>
              <a:rPr lang="en-US" altLang="zh-CN" dirty="0" smtClean="0"/>
              <a:t>-Example</a:t>
            </a:r>
            <a:endParaRPr lang="zh-CN" altLang="en-US" dirty="0"/>
          </a:p>
        </p:txBody>
      </p:sp>
      <p:sp>
        <p:nvSpPr>
          <p:cNvPr id="3" name="内容占位符 2"/>
          <p:cNvSpPr>
            <a:spLocks noGrp="1"/>
          </p:cNvSpPr>
          <p:nvPr>
            <p:ph idx="1"/>
          </p:nvPr>
        </p:nvSpPr>
        <p:spPr/>
        <p:txBody>
          <a:bodyPr/>
          <a:lstStyle/>
          <a:p>
            <a:r>
              <a:rPr lang="zh-CN" altLang="en-US" dirty="0" smtClean="0"/>
              <a:t>这里以</a:t>
            </a:r>
            <a:r>
              <a:rPr lang="en-US" altLang="zh-CN" dirty="0" smtClean="0"/>
              <a:t>ITML</a:t>
            </a:r>
            <a:r>
              <a:rPr lang="en-US" altLang="zh-CN" baseline="30000" dirty="0" smtClean="0"/>
              <a:t>[1]</a:t>
            </a:r>
            <a:r>
              <a:rPr lang="zh-CN" altLang="en-US" dirty="0" smtClean="0"/>
              <a:t>的目标函数为例进行说明</a:t>
            </a:r>
            <a:endParaRPr lang="en-US" altLang="zh-CN" dirty="0" smtClean="0"/>
          </a:p>
          <a:p>
            <a:r>
              <a:rPr lang="zh-CN" altLang="en-US" dirty="0" smtClean="0"/>
              <a:t>选取</a:t>
            </a:r>
            <a:r>
              <a:rPr lang="en-US" altLang="zh-CN" dirty="0" err="1"/>
              <a:t>LogDet</a:t>
            </a:r>
            <a:r>
              <a:rPr lang="en-US" altLang="zh-CN" dirty="0"/>
              <a:t> divergence :</a:t>
            </a:r>
            <a:endParaRPr lang="en-US" altLang="zh-CN" dirty="0" smtClean="0"/>
          </a:p>
          <a:p>
            <a:pPr lvl="1"/>
            <a:r>
              <a:rPr lang="zh-CN" altLang="en-US" dirty="0" smtClean="0"/>
              <a:t>其中</a:t>
            </a:r>
            <a:r>
              <a:rPr lang="en-US" altLang="zh-CN" dirty="0" err="1" smtClean="0"/>
              <a:t>Bregman</a:t>
            </a:r>
            <a:r>
              <a:rPr lang="en-US" altLang="zh-CN" dirty="0" smtClean="0"/>
              <a:t> divergence</a:t>
            </a:r>
            <a:r>
              <a:rPr lang="zh-CN" altLang="en-US" dirty="0" smtClean="0"/>
              <a:t>对应的核函数为：</a:t>
            </a:r>
            <a:endParaRPr lang="en-US" altLang="zh-CN" dirty="0" smtClean="0"/>
          </a:p>
          <a:p>
            <a:pPr lvl="1"/>
            <a:r>
              <a:rPr lang="en-US" altLang="zh-CN" dirty="0" smtClean="0"/>
              <a:t> </a:t>
            </a:r>
          </a:p>
          <a:p>
            <a:r>
              <a:rPr lang="zh-CN" altLang="en-US" dirty="0" smtClean="0"/>
              <a:t>目标函数的形式化</a:t>
            </a:r>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39</a:t>
            </a:fld>
            <a:endParaRPr lang="zh-CN" altLang="en-US"/>
          </a:p>
        </p:txBody>
      </p:sp>
      <p:sp>
        <p:nvSpPr>
          <p:cNvPr id="5" name="文本框 4"/>
          <p:cNvSpPr txBox="1"/>
          <p:nvPr/>
        </p:nvSpPr>
        <p:spPr>
          <a:xfrm>
            <a:off x="771525" y="6172201"/>
            <a:ext cx="10582275" cy="64633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 Jason V. </a:t>
            </a:r>
            <a:r>
              <a:rPr lang="en-US" altLang="zh-CN" dirty="0" smtClean="0">
                <a:latin typeface="Times New Roman" panose="02020603050405020304" pitchFamily="18" charset="0"/>
                <a:cs typeface="Times New Roman" panose="02020603050405020304" pitchFamily="18" charset="0"/>
              </a:rPr>
              <a:t>Davis, Brian </a:t>
            </a:r>
            <a:r>
              <a:rPr lang="en-US" altLang="zh-CN" dirty="0" err="1" smtClean="0">
                <a:latin typeface="Times New Roman" panose="02020603050405020304" pitchFamily="18" charset="0"/>
                <a:cs typeface="Times New Roman" panose="02020603050405020304" pitchFamily="18" charset="0"/>
              </a:rPr>
              <a:t>Kulis</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Prateek</a:t>
            </a:r>
            <a:r>
              <a:rPr lang="en-US" altLang="zh-CN" dirty="0" smtClean="0">
                <a:latin typeface="Times New Roman" panose="02020603050405020304" pitchFamily="18" charset="0"/>
                <a:cs typeface="Times New Roman" panose="02020603050405020304" pitchFamily="18" charset="0"/>
              </a:rPr>
              <a:t> Jain, </a:t>
            </a:r>
            <a:r>
              <a:rPr lang="en-US" altLang="zh-CN" dirty="0" err="1" smtClean="0">
                <a:latin typeface="Times New Roman" panose="02020603050405020304" pitchFamily="18" charset="0"/>
                <a:cs typeface="Times New Roman" panose="02020603050405020304" pitchFamily="18" charset="0"/>
              </a:rPr>
              <a:t>Suvrit</a:t>
            </a:r>
            <a:r>
              <a:rPr lang="en-US" altLang="zh-CN" dirty="0" smtClean="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Sra</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Inderjit</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 Dhillon </a:t>
            </a:r>
            <a:r>
              <a:rPr lang="en-US" altLang="zh-CN" dirty="0" smtClean="0">
                <a:latin typeface="Times New Roman" panose="02020603050405020304" pitchFamily="18" charset="0"/>
                <a:cs typeface="Times New Roman" panose="02020603050405020304" pitchFamily="18" charset="0"/>
              </a:rPr>
              <a:t>. Information-Theoretic </a:t>
            </a:r>
            <a:r>
              <a:rPr lang="en-US" altLang="zh-CN" dirty="0">
                <a:latin typeface="Times New Roman" panose="02020603050405020304" pitchFamily="18" charset="0"/>
                <a:cs typeface="Times New Roman" panose="02020603050405020304" pitchFamily="18" charset="0"/>
              </a:rPr>
              <a:t>Metric </a:t>
            </a:r>
            <a:r>
              <a:rPr lang="en-US" altLang="zh-CN" dirty="0" smtClean="0">
                <a:latin typeface="Times New Roman" panose="02020603050405020304" pitchFamily="18" charset="0"/>
                <a:cs typeface="Times New Roman" panose="02020603050405020304" pitchFamily="18" charset="0"/>
              </a:rPr>
              <a:t>Learning, ICML’07</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5071713" y="2419324"/>
            <a:ext cx="5001323" cy="362001"/>
          </a:xfrm>
          <a:prstGeom prst="rect">
            <a:avLst/>
          </a:prstGeom>
        </p:spPr>
      </p:pic>
      <p:pic>
        <p:nvPicPr>
          <p:cNvPr id="7" name="图片 6"/>
          <p:cNvPicPr>
            <a:picLocks noChangeAspect="1"/>
          </p:cNvPicPr>
          <p:nvPr/>
        </p:nvPicPr>
        <p:blipFill>
          <a:blip r:embed="rId3"/>
          <a:stretch>
            <a:fillRect/>
          </a:stretch>
        </p:blipFill>
        <p:spPr>
          <a:xfrm>
            <a:off x="7253120" y="2838440"/>
            <a:ext cx="2391109" cy="333422"/>
          </a:xfrm>
          <a:prstGeom prst="rect">
            <a:avLst/>
          </a:prstGeom>
        </p:spPr>
      </p:pic>
      <p:pic>
        <p:nvPicPr>
          <p:cNvPr id="8" name="图片 7"/>
          <p:cNvPicPr>
            <a:picLocks noChangeAspect="1"/>
          </p:cNvPicPr>
          <p:nvPr/>
        </p:nvPicPr>
        <p:blipFill>
          <a:blip r:embed="rId4"/>
          <a:stretch>
            <a:fillRect/>
          </a:stretch>
        </p:blipFill>
        <p:spPr>
          <a:xfrm>
            <a:off x="3142562" y="4422322"/>
            <a:ext cx="4925112" cy="1286054"/>
          </a:xfrm>
          <a:prstGeom prst="rect">
            <a:avLst/>
          </a:prstGeom>
        </p:spPr>
      </p:pic>
      <p:pic>
        <p:nvPicPr>
          <p:cNvPr id="10" name="图片 9"/>
          <p:cNvPicPr>
            <a:picLocks noChangeAspect="1"/>
          </p:cNvPicPr>
          <p:nvPr/>
        </p:nvPicPr>
        <p:blipFill>
          <a:blip r:embed="rId5"/>
          <a:stretch>
            <a:fillRect/>
          </a:stretch>
        </p:blipFill>
        <p:spPr>
          <a:xfrm>
            <a:off x="1652416" y="3204157"/>
            <a:ext cx="2448267" cy="333422"/>
          </a:xfrm>
          <a:prstGeom prst="rect">
            <a:avLst/>
          </a:prstGeom>
        </p:spPr>
      </p:pic>
    </p:spTree>
    <p:extLst>
      <p:ext uri="{BB962C8B-B14F-4D97-AF65-F5344CB8AC3E}">
        <p14:creationId xmlns:p14="http://schemas.microsoft.com/office/powerpoint/2010/main" val="4269519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凸问题</a:t>
            </a:r>
            <a:endParaRPr lang="zh-CN" altLang="en-US" dirty="0"/>
          </a:p>
        </p:txBody>
      </p:sp>
      <p:sp>
        <p:nvSpPr>
          <p:cNvPr id="3" name="内容占位符 2"/>
          <p:cNvSpPr>
            <a:spLocks noGrp="1"/>
          </p:cNvSpPr>
          <p:nvPr>
            <p:ph idx="1"/>
          </p:nvPr>
        </p:nvSpPr>
        <p:spPr/>
        <p:txBody>
          <a:bodyPr/>
          <a:lstStyle/>
          <a:p>
            <a:r>
              <a:rPr lang="zh-CN" altLang="en-US" dirty="0" smtClean="0"/>
              <a:t>凸</a:t>
            </a:r>
            <a:r>
              <a:rPr lang="zh-CN" altLang="en-US" dirty="0"/>
              <a:t>集合</a:t>
            </a:r>
            <a:r>
              <a:rPr lang="zh-CN" altLang="en-US" dirty="0" smtClean="0"/>
              <a:t>：设                 </a:t>
            </a:r>
            <a:r>
              <a:rPr lang="en-US" altLang="zh-CN" dirty="0"/>
              <a:t> </a:t>
            </a:r>
            <a:r>
              <a:rPr lang="en-US" altLang="zh-CN" dirty="0" smtClean="0"/>
              <a:t>then</a:t>
            </a:r>
          </a:p>
          <a:p>
            <a:r>
              <a:rPr lang="zh-CN" altLang="en-US" dirty="0" smtClean="0"/>
              <a:t>凸函数：</a:t>
            </a:r>
            <a:endParaRPr lang="en-US" altLang="zh-CN" dirty="0" smtClean="0"/>
          </a:p>
          <a:p>
            <a:endParaRPr lang="en-US" altLang="zh-CN" dirty="0"/>
          </a:p>
          <a:p>
            <a:r>
              <a:rPr lang="en-US" altLang="zh-CN" dirty="0" err="1" smtClean="0"/>
              <a:t>Bregman</a:t>
            </a:r>
            <a:r>
              <a:rPr lang="en-US" altLang="zh-CN" dirty="0" smtClean="0"/>
              <a:t> Divergence[</a:t>
            </a:r>
            <a:r>
              <a:rPr lang="zh-CN" altLang="en-US" dirty="0" smtClean="0"/>
              <a:t>顺带说一下</a:t>
            </a:r>
            <a:r>
              <a:rPr lang="en-US" altLang="zh-CN" dirty="0" smtClean="0"/>
              <a:t>]</a:t>
            </a:r>
            <a:r>
              <a:rPr lang="zh-CN" altLang="en-US" dirty="0" smtClean="0"/>
              <a:t>：</a:t>
            </a:r>
            <a:endParaRPr lang="zh-CN" altLang="en-US" dirty="0"/>
          </a:p>
        </p:txBody>
      </p:sp>
      <p:pic>
        <p:nvPicPr>
          <p:cNvPr id="4" name="图片 3"/>
          <p:cNvPicPr>
            <a:picLocks noChangeAspect="1"/>
          </p:cNvPicPr>
          <p:nvPr/>
        </p:nvPicPr>
        <p:blipFill>
          <a:blip r:embed="rId2"/>
          <a:stretch>
            <a:fillRect/>
          </a:stretch>
        </p:blipFill>
        <p:spPr>
          <a:xfrm>
            <a:off x="2970634" y="1925449"/>
            <a:ext cx="1419423" cy="304843"/>
          </a:xfrm>
          <a:prstGeom prst="rect">
            <a:avLst/>
          </a:prstGeom>
        </p:spPr>
      </p:pic>
      <p:pic>
        <p:nvPicPr>
          <p:cNvPr id="7" name="图片 6"/>
          <p:cNvPicPr>
            <a:picLocks noChangeAspect="1"/>
          </p:cNvPicPr>
          <p:nvPr/>
        </p:nvPicPr>
        <p:blipFill>
          <a:blip r:embed="rId3"/>
          <a:stretch>
            <a:fillRect/>
          </a:stretch>
        </p:blipFill>
        <p:spPr>
          <a:xfrm>
            <a:off x="2576962" y="2865158"/>
            <a:ext cx="4429743" cy="400106"/>
          </a:xfrm>
          <a:prstGeom prst="rect">
            <a:avLst/>
          </a:prstGeom>
        </p:spPr>
      </p:pic>
      <p:pic>
        <p:nvPicPr>
          <p:cNvPr id="9" name="图片 8"/>
          <p:cNvPicPr>
            <a:picLocks noChangeAspect="1"/>
          </p:cNvPicPr>
          <p:nvPr/>
        </p:nvPicPr>
        <p:blipFill>
          <a:blip r:embed="rId4"/>
          <a:stretch>
            <a:fillRect/>
          </a:stretch>
        </p:blipFill>
        <p:spPr>
          <a:xfrm>
            <a:off x="6466405" y="3439239"/>
            <a:ext cx="5630061" cy="362001"/>
          </a:xfrm>
          <a:prstGeom prst="rect">
            <a:avLst/>
          </a:prstGeom>
        </p:spPr>
      </p:pic>
      <p:grpSp>
        <p:nvGrpSpPr>
          <p:cNvPr id="20" name="组合 19"/>
          <p:cNvGrpSpPr/>
          <p:nvPr/>
        </p:nvGrpSpPr>
        <p:grpSpPr>
          <a:xfrm>
            <a:off x="1066053" y="4531400"/>
            <a:ext cx="1896287" cy="2172735"/>
            <a:chOff x="1926953" y="4642157"/>
            <a:chExt cx="1896287" cy="2172735"/>
          </a:xfrm>
        </p:grpSpPr>
        <p:sp>
          <p:nvSpPr>
            <p:cNvPr id="11" name="任意多边形 10"/>
            <p:cNvSpPr/>
            <p:nvPr/>
          </p:nvSpPr>
          <p:spPr>
            <a:xfrm>
              <a:off x="1926953" y="4642157"/>
              <a:ext cx="1896287" cy="1646283"/>
            </a:xfrm>
            <a:custGeom>
              <a:avLst/>
              <a:gdLst>
                <a:gd name="connsiteX0" fmla="*/ 212465 w 1896287"/>
                <a:gd name="connsiteY0" fmla="*/ 226323 h 1646283"/>
                <a:gd name="connsiteX1" fmla="*/ 840262 w 1896287"/>
                <a:gd name="connsiteY1" fmla="*/ 21607 h 1646283"/>
                <a:gd name="connsiteX2" fmla="*/ 1522650 w 1896287"/>
                <a:gd name="connsiteY2" fmla="*/ 117141 h 1646283"/>
                <a:gd name="connsiteX3" fmla="*/ 1877492 w 1896287"/>
                <a:gd name="connsiteY3" fmla="*/ 1004246 h 1646283"/>
                <a:gd name="connsiteX4" fmla="*/ 963092 w 1896287"/>
                <a:gd name="connsiteY4" fmla="*/ 1645691 h 1646283"/>
                <a:gd name="connsiteX5" fmla="*/ 48692 w 1896287"/>
                <a:gd name="connsiteY5" fmla="*/ 895064 h 1646283"/>
                <a:gd name="connsiteX6" fmla="*/ 212465 w 1896287"/>
                <a:gd name="connsiteY6" fmla="*/ 226323 h 164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6287" h="1646283">
                  <a:moveTo>
                    <a:pt x="212465" y="226323"/>
                  </a:moveTo>
                  <a:cubicBezTo>
                    <a:pt x="344393" y="80747"/>
                    <a:pt x="621898" y="39804"/>
                    <a:pt x="840262" y="21607"/>
                  </a:cubicBezTo>
                  <a:cubicBezTo>
                    <a:pt x="1058626" y="3410"/>
                    <a:pt x="1349778" y="-46632"/>
                    <a:pt x="1522650" y="117141"/>
                  </a:cubicBezTo>
                  <a:cubicBezTo>
                    <a:pt x="1695522" y="280914"/>
                    <a:pt x="1970752" y="749488"/>
                    <a:pt x="1877492" y="1004246"/>
                  </a:cubicBezTo>
                  <a:cubicBezTo>
                    <a:pt x="1784232" y="1259004"/>
                    <a:pt x="1267892" y="1663888"/>
                    <a:pt x="963092" y="1645691"/>
                  </a:cubicBezTo>
                  <a:cubicBezTo>
                    <a:pt x="658292" y="1627494"/>
                    <a:pt x="180620" y="1129351"/>
                    <a:pt x="48692" y="895064"/>
                  </a:cubicBezTo>
                  <a:cubicBezTo>
                    <a:pt x="-83236" y="660777"/>
                    <a:pt x="80537" y="371899"/>
                    <a:pt x="212465" y="226323"/>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301515" y="6445560"/>
              <a:ext cx="1487605" cy="369332"/>
            </a:xfrm>
            <a:prstGeom prst="rect">
              <a:avLst/>
            </a:prstGeom>
            <a:noFill/>
          </p:spPr>
          <p:txBody>
            <a:bodyPr wrap="square" rtlCol="0">
              <a:spAutoFit/>
            </a:bodyPr>
            <a:lstStyle/>
            <a:p>
              <a:pPr algn="ctr"/>
              <a:r>
                <a:rPr lang="zh-CN" altLang="en-US" dirty="0" smtClean="0"/>
                <a:t>凸集合</a:t>
              </a:r>
              <a:endParaRPr lang="zh-CN" altLang="en-US" dirty="0"/>
            </a:p>
          </p:txBody>
        </p:sp>
      </p:grpSp>
      <p:grpSp>
        <p:nvGrpSpPr>
          <p:cNvPr id="21" name="组合 20"/>
          <p:cNvGrpSpPr/>
          <p:nvPr/>
        </p:nvGrpSpPr>
        <p:grpSpPr>
          <a:xfrm>
            <a:off x="3709220" y="4001465"/>
            <a:ext cx="3343703" cy="2660358"/>
            <a:chOff x="1298782" y="1690688"/>
            <a:chExt cx="3343703" cy="2660358"/>
          </a:xfrm>
        </p:grpSpPr>
        <p:sp>
          <p:nvSpPr>
            <p:cNvPr id="12" name="任意多边形 11"/>
            <p:cNvSpPr/>
            <p:nvPr/>
          </p:nvSpPr>
          <p:spPr>
            <a:xfrm>
              <a:off x="1298782" y="1690688"/>
              <a:ext cx="3152633" cy="2105309"/>
            </a:xfrm>
            <a:custGeom>
              <a:avLst/>
              <a:gdLst>
                <a:gd name="connsiteX0" fmla="*/ 0 w 4258102"/>
                <a:gd name="connsiteY0" fmla="*/ 1214650 h 2105309"/>
                <a:gd name="connsiteX1" fmla="*/ 2074460 w 4258102"/>
                <a:gd name="connsiteY1" fmla="*/ 2060812 h 2105309"/>
                <a:gd name="connsiteX2" fmla="*/ 4258102 w 4258102"/>
                <a:gd name="connsiteY2" fmla="*/ 0 h 2105309"/>
              </a:gdLst>
              <a:ahLst/>
              <a:cxnLst>
                <a:cxn ang="0">
                  <a:pos x="connsiteX0" y="connsiteY0"/>
                </a:cxn>
                <a:cxn ang="0">
                  <a:pos x="connsiteX1" y="connsiteY1"/>
                </a:cxn>
                <a:cxn ang="0">
                  <a:pos x="connsiteX2" y="connsiteY2"/>
                </a:cxn>
              </a:cxnLst>
              <a:rect l="l" t="t" r="r" b="b"/>
              <a:pathLst>
                <a:path w="4258102" h="2105309">
                  <a:moveTo>
                    <a:pt x="0" y="1214650"/>
                  </a:moveTo>
                  <a:cubicBezTo>
                    <a:pt x="682388" y="1738952"/>
                    <a:pt x="1364776" y="2263254"/>
                    <a:pt x="2074460" y="2060812"/>
                  </a:cubicBezTo>
                  <a:cubicBezTo>
                    <a:pt x="2784144" y="1858370"/>
                    <a:pt x="3521123" y="929185"/>
                    <a:pt x="425810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flipV="1">
              <a:off x="1926580" y="2743342"/>
              <a:ext cx="1883391" cy="7381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394318" y="3085128"/>
              <a:ext cx="3248167" cy="121524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1633153" y="3334174"/>
                  <a:ext cx="58685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charset="0"/>
                              </a:rPr>
                            </m:ctrlPr>
                          </m:sSubPr>
                          <m:e>
                            <m:r>
                              <a:rPr lang="en-US" altLang="zh-CN" sz="2000" b="1" i="1" smtClean="0">
                                <a:latin typeface="Cambria Math" panose="02040503050406030204" pitchFamily="18" charset="0"/>
                              </a:rPr>
                              <m:t>𝒙</m:t>
                            </m:r>
                          </m:e>
                          <m:sub>
                            <m:r>
                              <a:rPr lang="en-US" altLang="zh-CN" sz="2000" b="0" i="1" smtClean="0">
                                <a:latin typeface="Cambria Math" panose="02040503050406030204" pitchFamily="18" charset="0"/>
                              </a:rPr>
                              <m:t>1</m:t>
                            </m:r>
                          </m:sub>
                        </m:sSub>
                      </m:oMath>
                    </m:oMathPara>
                  </a14:m>
                  <a:endParaRPr lang="zh-CN" altLang="en-US" sz="200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633153" y="3334174"/>
                  <a:ext cx="586853" cy="400110"/>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3680317" y="2580754"/>
                  <a:ext cx="58685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charset="0"/>
                              </a:rPr>
                            </m:ctrlPr>
                          </m:sSubPr>
                          <m:e>
                            <m:r>
                              <a:rPr lang="en-US" altLang="zh-CN" sz="2000" b="1" i="1" smtClean="0">
                                <a:latin typeface="Cambria Math" panose="02040503050406030204" pitchFamily="18" charset="0"/>
                              </a:rPr>
                              <m:t>𝒙</m:t>
                            </m:r>
                          </m:e>
                          <m:sub>
                            <m:r>
                              <a:rPr lang="en-US" altLang="zh-CN" sz="2000" b="0" i="1" smtClean="0">
                                <a:latin typeface="Cambria Math" panose="02040503050406030204" pitchFamily="18" charset="0"/>
                              </a:rPr>
                              <m:t>2</m:t>
                            </m:r>
                          </m:sub>
                        </m:sSub>
                      </m:oMath>
                    </m:oMathPara>
                  </a14:m>
                  <a:endParaRPr lang="zh-CN" altLang="en-US" sz="20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3680317" y="2580754"/>
                  <a:ext cx="586853" cy="400110"/>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2581671" y="3690882"/>
                  <a:ext cx="58685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charset="0"/>
                              </a:rPr>
                            </m:ctrlPr>
                          </m:sSubPr>
                          <m:e>
                            <m:r>
                              <a:rPr lang="en-US" altLang="zh-CN" sz="2000" b="1" i="1" smtClean="0">
                                <a:latin typeface="Cambria Math" panose="02040503050406030204" pitchFamily="18" charset="0"/>
                              </a:rPr>
                              <m:t>𝒙</m:t>
                            </m:r>
                          </m:e>
                          <m:sub>
                            <m:r>
                              <a:rPr lang="en-US" altLang="zh-CN" sz="2000" b="0" i="1" smtClean="0">
                                <a:latin typeface="Cambria Math" panose="02040503050406030204" pitchFamily="18" charset="0"/>
                              </a:rPr>
                              <m:t>0</m:t>
                            </m:r>
                          </m:sub>
                        </m:sSub>
                      </m:oMath>
                    </m:oMathPara>
                  </a14:m>
                  <a:endParaRPr lang="zh-CN" altLang="en-US" sz="20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2581671" y="3690882"/>
                  <a:ext cx="586853" cy="400110"/>
                </a:xfrm>
                <a:prstGeom prst="rect">
                  <a:avLst/>
                </a:prstGeom>
                <a:blipFill rotWithShape="0">
                  <a:blip r:embed="rId9"/>
                  <a:stretch>
                    <a:fillRect b="-1538"/>
                  </a:stretch>
                </a:blipFill>
              </p:spPr>
              <p:txBody>
                <a:bodyPr/>
                <a:lstStyle/>
                <a:p>
                  <a:r>
                    <a:rPr lang="zh-CN" altLang="en-US">
                      <a:noFill/>
                    </a:rPr>
                    <a:t> </a:t>
                  </a:r>
                </a:p>
              </p:txBody>
            </p:sp>
          </mc:Fallback>
        </mc:AlternateContent>
        <p:sp>
          <p:nvSpPr>
            <p:cNvPr id="19" name="文本框 18"/>
            <p:cNvSpPr txBox="1"/>
            <p:nvPr/>
          </p:nvSpPr>
          <p:spPr>
            <a:xfrm>
              <a:off x="2124472" y="3981714"/>
              <a:ext cx="1487605" cy="369332"/>
            </a:xfrm>
            <a:prstGeom prst="rect">
              <a:avLst/>
            </a:prstGeom>
            <a:noFill/>
          </p:spPr>
          <p:txBody>
            <a:bodyPr wrap="square" rtlCol="0">
              <a:spAutoFit/>
            </a:bodyPr>
            <a:lstStyle/>
            <a:p>
              <a:pPr algn="ctr"/>
              <a:r>
                <a:rPr lang="zh-CN" altLang="en-US" dirty="0" smtClean="0"/>
                <a:t>凸函数</a:t>
              </a:r>
              <a:endParaRPr lang="zh-CN" altLang="en-US" dirty="0"/>
            </a:p>
          </p:txBody>
        </p:sp>
      </p:grpSp>
      <p:grpSp>
        <p:nvGrpSpPr>
          <p:cNvPr id="22" name="组合 21"/>
          <p:cNvGrpSpPr/>
          <p:nvPr/>
        </p:nvGrpSpPr>
        <p:grpSpPr>
          <a:xfrm>
            <a:off x="7578695" y="4642087"/>
            <a:ext cx="3639481" cy="1822616"/>
            <a:chOff x="4635118" y="1281282"/>
            <a:chExt cx="3639481" cy="1822616"/>
          </a:xfrm>
        </p:grpSpPr>
        <p:grpSp>
          <p:nvGrpSpPr>
            <p:cNvPr id="23" name="组合 22"/>
            <p:cNvGrpSpPr/>
            <p:nvPr/>
          </p:nvGrpSpPr>
          <p:grpSpPr>
            <a:xfrm>
              <a:off x="4906370" y="1281282"/>
              <a:ext cx="3368229" cy="1364255"/>
              <a:chOff x="5033915" y="4390176"/>
              <a:chExt cx="3749572" cy="2051867"/>
            </a:xfrm>
          </p:grpSpPr>
          <p:cxnSp>
            <p:nvCxnSpPr>
              <p:cNvPr id="25" name="直接箭头连接符 24"/>
              <p:cNvCxnSpPr/>
              <p:nvPr/>
            </p:nvCxnSpPr>
            <p:spPr>
              <a:xfrm flipV="1">
                <a:off x="5223850" y="4390931"/>
                <a:ext cx="0" cy="1965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6" name="组合 25"/>
              <p:cNvGrpSpPr/>
              <p:nvPr/>
            </p:nvGrpSpPr>
            <p:grpSpPr>
              <a:xfrm>
                <a:off x="5033915" y="4390176"/>
                <a:ext cx="3749572" cy="2051867"/>
                <a:chOff x="5033915" y="4390176"/>
                <a:chExt cx="3749572" cy="2051867"/>
              </a:xfrm>
            </p:grpSpPr>
            <p:cxnSp>
              <p:nvCxnSpPr>
                <p:cNvPr id="27" name="直接箭头连接符 26"/>
                <p:cNvCxnSpPr/>
                <p:nvPr/>
              </p:nvCxnSpPr>
              <p:spPr>
                <a:xfrm>
                  <a:off x="5042780" y="6092982"/>
                  <a:ext cx="25621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任意多边形 27"/>
                <p:cNvSpPr/>
                <p:nvPr/>
              </p:nvSpPr>
              <p:spPr>
                <a:xfrm>
                  <a:off x="5060887" y="4390176"/>
                  <a:ext cx="1765426" cy="1147183"/>
                </a:xfrm>
                <a:custGeom>
                  <a:avLst/>
                  <a:gdLst>
                    <a:gd name="connsiteX0" fmla="*/ 0 w 1765426"/>
                    <a:gd name="connsiteY0" fmla="*/ 688064 h 1147183"/>
                    <a:gd name="connsiteX1" fmla="*/ 624689 w 1765426"/>
                    <a:gd name="connsiteY1" fmla="*/ 1140737 h 1147183"/>
                    <a:gd name="connsiteX2" fmla="*/ 1213164 w 1765426"/>
                    <a:gd name="connsiteY2" fmla="*/ 887240 h 1147183"/>
                    <a:gd name="connsiteX3" fmla="*/ 1765426 w 1765426"/>
                    <a:gd name="connsiteY3" fmla="*/ 0 h 1147183"/>
                  </a:gdLst>
                  <a:ahLst/>
                  <a:cxnLst>
                    <a:cxn ang="0">
                      <a:pos x="connsiteX0" y="connsiteY0"/>
                    </a:cxn>
                    <a:cxn ang="0">
                      <a:pos x="connsiteX1" y="connsiteY1"/>
                    </a:cxn>
                    <a:cxn ang="0">
                      <a:pos x="connsiteX2" y="connsiteY2"/>
                    </a:cxn>
                    <a:cxn ang="0">
                      <a:pos x="connsiteX3" y="connsiteY3"/>
                    </a:cxn>
                  </a:cxnLst>
                  <a:rect l="l" t="t" r="r" b="b"/>
                  <a:pathLst>
                    <a:path w="1765426" h="1147183">
                      <a:moveTo>
                        <a:pt x="0" y="688064"/>
                      </a:moveTo>
                      <a:cubicBezTo>
                        <a:pt x="211247" y="897802"/>
                        <a:pt x="422495" y="1107541"/>
                        <a:pt x="624689" y="1140737"/>
                      </a:cubicBezTo>
                      <a:cubicBezTo>
                        <a:pt x="826883" y="1173933"/>
                        <a:pt x="1023041" y="1077363"/>
                        <a:pt x="1213164" y="887240"/>
                      </a:cubicBezTo>
                      <a:cubicBezTo>
                        <a:pt x="1403287" y="697117"/>
                        <a:pt x="1584356" y="348558"/>
                        <a:pt x="1765426" y="0"/>
                      </a:cubicBezTo>
                    </a:path>
                  </a:pathLst>
                </a:cu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29" name="直接连接符 28"/>
                <p:cNvCxnSpPr/>
                <p:nvPr/>
              </p:nvCxnSpPr>
              <p:spPr>
                <a:xfrm flipV="1">
                  <a:off x="5323438" y="4680642"/>
                  <a:ext cx="1892174" cy="1285592"/>
                </a:xfrm>
                <a:prstGeom prst="line">
                  <a:avLst/>
                </a:prstGeom>
                <a:ln>
                  <a:solidFill>
                    <a:srgbClr val="0066FF"/>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6129196" y="5413972"/>
                  <a:ext cx="0" cy="679010"/>
                </a:xfrm>
                <a:prstGeom prst="line">
                  <a:avLst/>
                </a:prstGeom>
                <a:ln>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文本框 30"/>
                    <p:cNvSpPr txBox="1"/>
                    <p:nvPr/>
                  </p:nvSpPr>
                  <p:spPr>
                    <a:xfrm>
                      <a:off x="5754325" y="5133403"/>
                      <a:ext cx="496244"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i="1">
                                <a:latin typeface="Cambria Math" panose="02040503050406030204" pitchFamily="18" charset="0"/>
                              </a:rPr>
                              <m:t>𝐹</m:t>
                            </m:r>
                            <m:d>
                              <m:dPr>
                                <m:ctrlPr>
                                  <a:rPr lang="en-US" altLang="zh-CN" sz="1100" i="1">
                                    <a:latin typeface="Cambria Math" charset="0"/>
                                  </a:rPr>
                                </m:ctrlPr>
                              </m:dPr>
                              <m:e>
                                <m:r>
                                  <a:rPr lang="en-US" altLang="zh-CN" sz="1100" i="1">
                                    <a:latin typeface="Cambria Math" panose="02040503050406030204" pitchFamily="18" charset="0"/>
                                  </a:rPr>
                                  <m:t>𝑞</m:t>
                                </m:r>
                              </m:e>
                            </m:d>
                          </m:oMath>
                        </m:oMathPara>
                      </a14:m>
                      <a:endParaRPr lang="zh-CN" altLang="en-US" sz="1100" dirty="0">
                        <a:latin typeface="Times New Roman" panose="02020603050405020304" pitchFamily="18" charset="0"/>
                        <a:cs typeface="Times New Roman" panose="02020603050405020304" pitchFamily="18" charset="0"/>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5754325" y="5133403"/>
                      <a:ext cx="496244" cy="393467"/>
                    </a:xfrm>
                    <a:prstGeom prst="rect">
                      <a:avLst/>
                    </a:prstGeom>
                    <a:blipFill rotWithShape="0">
                      <a:blip r:embed="rId10"/>
                      <a:stretch>
                        <a:fillRect/>
                      </a:stretch>
                    </a:blipFill>
                  </p:spPr>
                  <p:txBody>
                    <a:bodyPr/>
                    <a:lstStyle/>
                    <a:p>
                      <a:r>
                        <a:rPr lang="zh-CN" altLang="en-US">
                          <a:noFill/>
                        </a:rPr>
                        <a:t> </a:t>
                      </a:r>
                    </a:p>
                  </p:txBody>
                </p:sp>
              </mc:Fallback>
            </mc:AlternateContent>
            <p:cxnSp>
              <p:nvCxnSpPr>
                <p:cNvPr id="32" name="直接连接符 31"/>
                <p:cNvCxnSpPr/>
                <p:nvPr/>
              </p:nvCxnSpPr>
              <p:spPr>
                <a:xfrm>
                  <a:off x="6699565" y="4680642"/>
                  <a:ext cx="0" cy="1412340"/>
                </a:xfrm>
                <a:prstGeom prst="line">
                  <a:avLst/>
                </a:prstGeom>
                <a:ln>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文本框 32"/>
                    <p:cNvSpPr txBox="1"/>
                    <p:nvPr/>
                  </p:nvSpPr>
                  <p:spPr>
                    <a:xfrm>
                      <a:off x="6276597" y="4392396"/>
                      <a:ext cx="496244"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i="1" smtClean="0">
                                <a:latin typeface="Cambria Math" panose="02040503050406030204" pitchFamily="18" charset="0"/>
                              </a:rPr>
                              <m:t>𝐹</m:t>
                            </m:r>
                            <m:d>
                              <m:dPr>
                                <m:ctrlPr>
                                  <a:rPr lang="en-US" altLang="zh-CN" sz="1100" i="1">
                                    <a:latin typeface="Cambria Math" charset="0"/>
                                  </a:rPr>
                                </m:ctrlPr>
                              </m:dPr>
                              <m:e>
                                <m:r>
                                  <a:rPr lang="en-US" altLang="zh-CN" sz="1100" b="0" i="1" smtClean="0">
                                    <a:latin typeface="Cambria Math" panose="02040503050406030204" pitchFamily="18" charset="0"/>
                                  </a:rPr>
                                  <m:t>𝑝</m:t>
                                </m:r>
                              </m:e>
                            </m:d>
                          </m:oMath>
                        </m:oMathPara>
                      </a14:m>
                      <a:endParaRPr lang="zh-CN" altLang="en-US" sz="1100" dirty="0">
                        <a:latin typeface="Times New Roman" panose="02020603050405020304" pitchFamily="18" charset="0"/>
                        <a:cs typeface="Times New Roman" panose="02020603050405020304" pitchFamily="18" charset="0"/>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6276597" y="4392396"/>
                      <a:ext cx="496244" cy="39346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6704878" y="5033817"/>
                      <a:ext cx="2078609"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i="1" smtClean="0">
                                <a:latin typeface="Cambria Math" panose="02040503050406030204" pitchFamily="18" charset="0"/>
                              </a:rPr>
                              <m:t>𝐹</m:t>
                            </m:r>
                            <m:d>
                              <m:dPr>
                                <m:ctrlPr>
                                  <a:rPr lang="en-US" altLang="zh-CN" sz="1100" i="1">
                                    <a:latin typeface="Cambria Math" charset="0"/>
                                  </a:rPr>
                                </m:ctrlPr>
                              </m:dPr>
                              <m:e>
                                <m:r>
                                  <a:rPr lang="en-US" altLang="zh-CN" sz="1100" i="1">
                                    <a:latin typeface="Cambria Math" panose="02040503050406030204" pitchFamily="18" charset="0"/>
                                  </a:rPr>
                                  <m:t>𝑞</m:t>
                                </m:r>
                              </m:e>
                            </m:d>
                            <m:r>
                              <a:rPr lang="en-US" altLang="zh-CN" sz="1100" b="0" i="1" smtClean="0">
                                <a:latin typeface="Cambria Math" panose="02040503050406030204" pitchFamily="18" charset="0"/>
                              </a:rPr>
                              <m:t>+</m:t>
                            </m:r>
                            <m:d>
                              <m:dPr>
                                <m:begChr m:val="⟨"/>
                                <m:endChr m:val="⟩"/>
                                <m:ctrlPr>
                                  <a:rPr lang="en-US" altLang="zh-CN" sz="1100" i="1">
                                    <a:latin typeface="Cambria Math" charset="0"/>
                                  </a:rPr>
                                </m:ctrlPr>
                              </m:dPr>
                              <m:e>
                                <m:r>
                                  <a:rPr lang="en-US" altLang="zh-CN" sz="1100" i="1">
                                    <a:latin typeface="Cambria Math" panose="02040503050406030204" pitchFamily="18" charset="0"/>
                                    <a:ea typeface="Cambria Math" panose="02040503050406030204" pitchFamily="18" charset="0"/>
                                  </a:rPr>
                                  <m:t>𝛻</m:t>
                                </m:r>
                                <m:r>
                                  <a:rPr lang="en-US" altLang="zh-CN" sz="1100" i="1">
                                    <a:latin typeface="Cambria Math" panose="02040503050406030204" pitchFamily="18" charset="0"/>
                                    <a:ea typeface="Cambria Math" panose="02040503050406030204" pitchFamily="18" charset="0"/>
                                  </a:rPr>
                                  <m:t>𝐹</m:t>
                                </m:r>
                                <m:d>
                                  <m:dPr>
                                    <m:ctrlPr>
                                      <a:rPr lang="en-US" altLang="zh-CN" sz="1100" i="1">
                                        <a:latin typeface="Cambria Math" charset="0"/>
                                        <a:ea typeface="Cambria Math" panose="02040503050406030204" pitchFamily="18" charset="0"/>
                                      </a:rPr>
                                    </m:ctrlPr>
                                  </m:dPr>
                                  <m:e>
                                    <m:r>
                                      <a:rPr lang="en-US" altLang="zh-CN" sz="1100" i="1">
                                        <a:latin typeface="Cambria Math" panose="02040503050406030204" pitchFamily="18" charset="0"/>
                                        <a:ea typeface="Cambria Math" panose="02040503050406030204" pitchFamily="18" charset="0"/>
                                      </a:rPr>
                                      <m:t>𝑞</m:t>
                                    </m:r>
                                  </m:e>
                                </m:d>
                                <m:r>
                                  <a:rPr lang="en-US" altLang="zh-CN" sz="1100" i="1">
                                    <a:latin typeface="Cambria Math" panose="02040503050406030204" pitchFamily="18" charset="0"/>
                                    <a:ea typeface="Cambria Math" panose="02040503050406030204" pitchFamily="18" charset="0"/>
                                  </a:rPr>
                                  <m:t>, </m:t>
                                </m:r>
                                <m:r>
                                  <a:rPr lang="en-US" altLang="zh-CN" sz="1100" i="1">
                                    <a:latin typeface="Cambria Math" panose="02040503050406030204" pitchFamily="18" charset="0"/>
                                    <a:ea typeface="Cambria Math" panose="02040503050406030204" pitchFamily="18" charset="0"/>
                                  </a:rPr>
                                  <m:t>𝑝</m:t>
                                </m:r>
                                <m:r>
                                  <a:rPr lang="en-US" altLang="zh-CN" sz="1100" i="1">
                                    <a:latin typeface="Cambria Math" panose="02040503050406030204" pitchFamily="18" charset="0"/>
                                    <a:ea typeface="Cambria Math" panose="02040503050406030204" pitchFamily="18" charset="0"/>
                                  </a:rPr>
                                  <m:t>−</m:t>
                                </m:r>
                                <m:r>
                                  <a:rPr lang="en-US" altLang="zh-CN" sz="1100" i="1">
                                    <a:latin typeface="Cambria Math" panose="02040503050406030204" pitchFamily="18" charset="0"/>
                                    <a:ea typeface="Cambria Math" panose="02040503050406030204" pitchFamily="18" charset="0"/>
                                  </a:rPr>
                                  <m:t>𝑞</m:t>
                                </m:r>
                              </m:e>
                            </m:d>
                          </m:oMath>
                        </m:oMathPara>
                      </a14:m>
                      <a:endParaRPr lang="zh-CN" altLang="en-US" sz="1100" dirty="0">
                        <a:latin typeface="Times New Roman" panose="02020603050405020304" pitchFamily="18" charset="0"/>
                        <a:cs typeface="Times New Roman" panose="020206030504050203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704878" y="5033817"/>
                      <a:ext cx="2078609" cy="393467"/>
                    </a:xfrm>
                    <a:prstGeom prst="rect">
                      <a:avLst/>
                    </a:prstGeom>
                    <a:blipFill rotWithShape="0">
                      <a:blip r:embed="rId12"/>
                      <a:stretch>
                        <a:fillRect b="-2381"/>
                      </a:stretch>
                    </a:blipFill>
                  </p:spPr>
                  <p:txBody>
                    <a:bodyPr/>
                    <a:lstStyle/>
                    <a:p>
                      <a:r>
                        <a:rPr lang="zh-CN" altLang="en-US">
                          <a:noFill/>
                        </a:rPr>
                        <a:t> </a:t>
                      </a:r>
                    </a:p>
                  </p:txBody>
                </p:sp>
              </mc:Fallback>
            </mc:AlternateContent>
            <p:cxnSp>
              <p:nvCxnSpPr>
                <p:cNvPr id="35" name="直接箭头连接符 34"/>
                <p:cNvCxnSpPr/>
                <p:nvPr/>
              </p:nvCxnSpPr>
              <p:spPr>
                <a:xfrm flipH="1" flipV="1">
                  <a:off x="6719510" y="5033818"/>
                  <a:ext cx="287874" cy="995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右大括号 35"/>
                <p:cNvSpPr/>
                <p:nvPr/>
              </p:nvSpPr>
              <p:spPr>
                <a:xfrm>
                  <a:off x="6699564" y="4662835"/>
                  <a:ext cx="172015" cy="35317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7" name="文本框 36"/>
                    <p:cNvSpPr txBox="1"/>
                    <p:nvPr/>
                  </p:nvSpPr>
                  <p:spPr>
                    <a:xfrm>
                      <a:off x="6846257" y="4680641"/>
                      <a:ext cx="725973"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100" i="1">
                                    <a:latin typeface="Cambria Math" charset="0"/>
                                  </a:rPr>
                                </m:ctrlPr>
                              </m:sSubPr>
                              <m:e>
                                <m:r>
                                  <a:rPr lang="en-US" altLang="zh-CN" sz="1100" i="1">
                                    <a:latin typeface="Cambria Math" panose="02040503050406030204" pitchFamily="18" charset="0"/>
                                  </a:rPr>
                                  <m:t>𝐷</m:t>
                                </m:r>
                              </m:e>
                              <m:sub>
                                <m:r>
                                  <a:rPr lang="en-US" altLang="zh-CN" sz="1100" i="1">
                                    <a:latin typeface="Cambria Math" panose="02040503050406030204" pitchFamily="18" charset="0"/>
                                  </a:rPr>
                                  <m:t>𝐹</m:t>
                                </m:r>
                              </m:sub>
                            </m:sSub>
                            <m:d>
                              <m:dPr>
                                <m:ctrlPr>
                                  <a:rPr lang="en-US" altLang="zh-CN" sz="1100" i="1">
                                    <a:latin typeface="Cambria Math" charset="0"/>
                                  </a:rPr>
                                </m:ctrlPr>
                              </m:dPr>
                              <m:e>
                                <m:r>
                                  <a:rPr lang="en-US" altLang="zh-CN" sz="1100" i="1">
                                    <a:latin typeface="Cambria Math" panose="02040503050406030204" pitchFamily="18" charset="0"/>
                                  </a:rPr>
                                  <m:t>𝑝</m:t>
                                </m:r>
                                <m:r>
                                  <a:rPr lang="en-US" altLang="zh-CN" sz="1100" i="1">
                                    <a:latin typeface="Cambria Math" panose="02040503050406030204" pitchFamily="18" charset="0"/>
                                  </a:rPr>
                                  <m:t>,</m:t>
                                </m:r>
                                <m:r>
                                  <a:rPr lang="en-US" altLang="zh-CN" sz="1100" i="1">
                                    <a:latin typeface="Cambria Math" panose="02040503050406030204" pitchFamily="18" charset="0"/>
                                  </a:rPr>
                                  <m:t>𝑞</m:t>
                                </m:r>
                              </m:e>
                            </m:d>
                          </m:oMath>
                        </m:oMathPara>
                      </a14:m>
                      <a:endParaRPr lang="zh-CN" altLang="en-US" sz="110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6846257" y="4680641"/>
                      <a:ext cx="725973" cy="39346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5995752" y="6030767"/>
                      <a:ext cx="273773"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cs typeface="Times New Roman" panose="02020603050405020304" pitchFamily="18" charset="0"/>
                              </a:rPr>
                              <m:t>𝑞</m:t>
                            </m:r>
                          </m:oMath>
                        </m:oMathPara>
                      </a14:m>
                      <a:endParaRPr lang="en-US" altLang="zh-CN" sz="1100" b="0" dirty="0" smtClean="0">
                        <a:latin typeface="Times New Roman" panose="02020603050405020304" pitchFamily="18" charset="0"/>
                        <a:cs typeface="Times New Roman" panose="02020603050405020304" pitchFamily="18"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5995752" y="6030767"/>
                      <a:ext cx="273773" cy="393467"/>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6562677" y="6048576"/>
                      <a:ext cx="273773"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cs typeface="Times New Roman" panose="02020603050405020304" pitchFamily="18" charset="0"/>
                              </a:rPr>
                              <m:t>𝑝</m:t>
                            </m:r>
                          </m:oMath>
                        </m:oMathPara>
                      </a14:m>
                      <a:endParaRPr lang="en-US" altLang="zh-CN" sz="1100" b="0" dirty="0" smtClean="0">
                        <a:latin typeface="Times New Roman" panose="02020603050405020304" pitchFamily="18" charset="0"/>
                        <a:cs typeface="Times New Roman" panose="02020603050405020304" pitchFamily="18"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6562677" y="6048576"/>
                      <a:ext cx="273773" cy="393467"/>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5033915" y="6005674"/>
                      <a:ext cx="273773"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300" b="0" i="1" smtClean="0">
                                <a:latin typeface="Cambria Math" panose="02040503050406030204" pitchFamily="18" charset="0"/>
                                <a:cs typeface="Times New Roman" panose="02020603050405020304" pitchFamily="18" charset="0"/>
                              </a:rPr>
                              <m:t>𝑜</m:t>
                            </m:r>
                          </m:oMath>
                        </m:oMathPara>
                      </a14:m>
                      <a:endParaRPr lang="en-US" altLang="zh-CN" sz="1300" b="0" dirty="0" smtClean="0">
                        <a:latin typeface="Times New Roman" panose="02020603050405020304" pitchFamily="18" charset="0"/>
                        <a:cs typeface="Times New Roman" panose="02020603050405020304" pitchFamily="18" charset="0"/>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5033915" y="6005674"/>
                      <a:ext cx="273773" cy="292388"/>
                    </a:xfrm>
                    <a:prstGeom prst="rect">
                      <a:avLst/>
                    </a:prstGeom>
                    <a:blipFill rotWithShape="0">
                      <a:blip r:embed="rId16"/>
                      <a:stretch>
                        <a:fillRect/>
                      </a:stretch>
                    </a:blipFill>
                  </p:spPr>
                  <p:txBody>
                    <a:bodyPr/>
                    <a:lstStyle/>
                    <a:p>
                      <a:r>
                        <a:rPr lang="zh-CN" altLang="en-US">
                          <a:noFill/>
                        </a:rPr>
                        <a:t> </a:t>
                      </a:r>
                    </a:p>
                  </p:txBody>
                </p:sp>
              </mc:Fallback>
            </mc:AlternateContent>
          </p:grpSp>
        </p:grpSp>
        <p:sp>
          <p:nvSpPr>
            <p:cNvPr id="24" name="文本框 23"/>
            <p:cNvSpPr txBox="1"/>
            <p:nvPr/>
          </p:nvSpPr>
          <p:spPr>
            <a:xfrm>
              <a:off x="4635118" y="2734566"/>
              <a:ext cx="3220872" cy="369332"/>
            </a:xfrm>
            <a:prstGeom prst="rect">
              <a:avLst/>
            </a:prstGeom>
            <a:noFill/>
          </p:spPr>
          <p:txBody>
            <a:bodyPr wrap="square" rtlCol="0">
              <a:spAutoFit/>
            </a:bodyPr>
            <a:lstStyle/>
            <a:p>
              <a:pPr algn="ctr"/>
              <a:r>
                <a:rPr lang="en-US" altLang="zh-CN" dirty="0" err="1" smtClean="0">
                  <a:latin typeface="Times New Roman" panose="02020603050405020304" pitchFamily="18" charset="0"/>
                  <a:cs typeface="Times New Roman" panose="02020603050405020304" pitchFamily="18" charset="0"/>
                </a:rPr>
                <a:t>Bregman</a:t>
              </a:r>
              <a:r>
                <a:rPr lang="en-US" altLang="zh-CN" dirty="0" smtClean="0">
                  <a:latin typeface="Times New Roman" panose="02020603050405020304" pitchFamily="18" charset="0"/>
                  <a:cs typeface="Times New Roman" panose="02020603050405020304" pitchFamily="18" charset="0"/>
                </a:rPr>
                <a:t> Divergence </a:t>
              </a:r>
              <a:r>
                <a:rPr lang="zh-CN" altLang="en-US" dirty="0" smtClean="0">
                  <a:latin typeface="Times New Roman" panose="02020603050405020304" pitchFamily="18" charset="0"/>
                  <a:cs typeface="Times New Roman" panose="02020603050405020304" pitchFamily="18" charset="0"/>
                </a:rPr>
                <a:t>示意图</a:t>
              </a:r>
              <a:endParaRPr lang="zh-CN" altLang="en-US" dirty="0">
                <a:latin typeface="Times New Roman" panose="02020603050405020304" pitchFamily="18" charset="0"/>
                <a:cs typeface="Times New Roman" panose="02020603050405020304" pitchFamily="18" charset="0"/>
              </a:endParaRPr>
            </a:p>
          </p:txBody>
        </p:sp>
      </p:grpSp>
      <p:sp>
        <p:nvSpPr>
          <p:cNvPr id="41" name="灯片编号占位符 40"/>
          <p:cNvSpPr>
            <a:spLocks noGrp="1"/>
          </p:cNvSpPr>
          <p:nvPr>
            <p:ph type="sldNum" sz="quarter" idx="12"/>
          </p:nvPr>
        </p:nvSpPr>
        <p:spPr/>
        <p:txBody>
          <a:bodyPr/>
          <a:lstStyle/>
          <a:p>
            <a:fld id="{866B60F5-782E-4018-B295-D2E207BF597C}" type="slidenum">
              <a:rPr lang="zh-CN" altLang="en-US" smtClean="0"/>
              <a:t>4</a:t>
            </a:fld>
            <a:endParaRPr lang="zh-CN" altLang="en-US"/>
          </a:p>
        </p:txBody>
      </p:sp>
      <p:pic>
        <p:nvPicPr>
          <p:cNvPr id="8" name="图片 7"/>
          <p:cNvPicPr>
            <a:picLocks noChangeAspect="1"/>
          </p:cNvPicPr>
          <p:nvPr/>
        </p:nvPicPr>
        <p:blipFill>
          <a:blip r:embed="rId17"/>
          <a:stretch>
            <a:fillRect/>
          </a:stretch>
        </p:blipFill>
        <p:spPr>
          <a:xfrm>
            <a:off x="5285535" y="1950344"/>
            <a:ext cx="2705100" cy="276225"/>
          </a:xfrm>
          <a:prstGeom prst="rect">
            <a:avLst/>
          </a:prstGeom>
        </p:spPr>
      </p:pic>
      <p:pic>
        <p:nvPicPr>
          <p:cNvPr id="43" name="图片 42"/>
          <p:cNvPicPr>
            <a:picLocks noChangeAspect="1"/>
          </p:cNvPicPr>
          <p:nvPr/>
        </p:nvPicPr>
        <p:blipFill>
          <a:blip r:embed="rId18"/>
          <a:stretch>
            <a:fillRect/>
          </a:stretch>
        </p:blipFill>
        <p:spPr>
          <a:xfrm>
            <a:off x="2655307" y="2374080"/>
            <a:ext cx="5955293" cy="399285"/>
          </a:xfrm>
          <a:prstGeom prst="rect">
            <a:avLst/>
          </a:prstGeom>
        </p:spPr>
      </p:pic>
    </p:spTree>
    <p:extLst>
      <p:ext uri="{BB962C8B-B14F-4D97-AF65-F5344CB8AC3E}">
        <p14:creationId xmlns:p14="http://schemas.microsoft.com/office/powerpoint/2010/main" val="1883392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Bregman</a:t>
            </a:r>
            <a:r>
              <a:rPr lang="en-US" altLang="zh-CN" dirty="0"/>
              <a:t> Projection</a:t>
            </a:r>
            <a:r>
              <a:rPr lang="zh-CN" altLang="en-US" dirty="0"/>
              <a:t>问题</a:t>
            </a:r>
            <a:r>
              <a:rPr lang="en-US" altLang="zh-CN" dirty="0"/>
              <a:t>-Example</a:t>
            </a:r>
            <a:endParaRPr lang="zh-CN" altLang="en-US" dirty="0"/>
          </a:p>
        </p:txBody>
      </p:sp>
      <p:sp>
        <p:nvSpPr>
          <p:cNvPr id="3" name="内容占位符 2"/>
          <p:cNvSpPr>
            <a:spLocks noGrp="1"/>
          </p:cNvSpPr>
          <p:nvPr>
            <p:ph idx="1"/>
          </p:nvPr>
        </p:nvSpPr>
        <p:spPr/>
        <p:txBody>
          <a:bodyPr>
            <a:normAutofit/>
          </a:bodyPr>
          <a:lstStyle/>
          <a:p>
            <a:r>
              <a:rPr lang="zh-CN" altLang="en-US" dirty="0"/>
              <a:t>考虑到原问题可能无解（硬约束   和  太硬），引入松弛（</a:t>
            </a:r>
            <a:r>
              <a:rPr lang="zh-CN" altLang="en-US" dirty="0" smtClean="0"/>
              <a:t>这里仍然用    </a:t>
            </a:r>
            <a:r>
              <a:rPr lang="zh-CN" altLang="en-US" dirty="0"/>
              <a:t>表示）</a:t>
            </a:r>
            <a:r>
              <a:rPr lang="zh-CN" altLang="en-US" dirty="0" smtClean="0"/>
              <a:t>得到松弛问题</a:t>
            </a:r>
            <a:endParaRPr lang="en-US" altLang="zh-CN" dirty="0"/>
          </a:p>
          <a:p>
            <a:endParaRPr lang="en-US" altLang="zh-CN" dirty="0" smtClean="0"/>
          </a:p>
          <a:p>
            <a:endParaRPr lang="en-US" altLang="zh-CN" dirty="0"/>
          </a:p>
          <a:p>
            <a:endParaRPr lang="en-US" altLang="zh-CN" dirty="0" smtClean="0"/>
          </a:p>
          <a:p>
            <a:r>
              <a:rPr lang="zh-CN" altLang="en-US" dirty="0" smtClean="0"/>
              <a:t>转化为单个约束的问题</a:t>
            </a:r>
            <a:endParaRPr lang="en-US" altLang="zh-CN" dirty="0" smtClean="0"/>
          </a:p>
          <a:p>
            <a:endParaRPr lang="en-US" altLang="zh-CN" dirty="0"/>
          </a:p>
          <a:p>
            <a:endParaRPr lang="en-US" altLang="zh-CN" dirty="0" smtClean="0"/>
          </a:p>
          <a:p>
            <a:endParaRPr lang="en-US" altLang="zh-CN" dirty="0"/>
          </a:p>
          <a:p>
            <a:endParaRPr lang="en-US" altLang="zh-CN" dirty="0" smtClean="0"/>
          </a:p>
        </p:txBody>
      </p:sp>
      <p:sp>
        <p:nvSpPr>
          <p:cNvPr id="4" name="灯片编号占位符 3"/>
          <p:cNvSpPr>
            <a:spLocks noGrp="1"/>
          </p:cNvSpPr>
          <p:nvPr>
            <p:ph type="sldNum" sz="quarter" idx="12"/>
          </p:nvPr>
        </p:nvSpPr>
        <p:spPr/>
        <p:txBody>
          <a:bodyPr/>
          <a:lstStyle/>
          <a:p>
            <a:fld id="{866B60F5-782E-4018-B295-D2E207BF597C}" type="slidenum">
              <a:rPr lang="zh-CN" altLang="en-US" smtClean="0"/>
              <a:t>40</a:t>
            </a:fld>
            <a:endParaRPr lang="zh-CN" altLang="en-US"/>
          </a:p>
        </p:txBody>
      </p:sp>
      <p:pic>
        <p:nvPicPr>
          <p:cNvPr id="7" name="图片 6"/>
          <p:cNvPicPr>
            <a:picLocks noChangeAspect="1"/>
          </p:cNvPicPr>
          <p:nvPr/>
        </p:nvPicPr>
        <p:blipFill>
          <a:blip r:embed="rId2"/>
          <a:stretch>
            <a:fillRect/>
          </a:stretch>
        </p:blipFill>
        <p:spPr>
          <a:xfrm>
            <a:off x="6200763" y="1878196"/>
            <a:ext cx="171474" cy="323895"/>
          </a:xfrm>
          <a:prstGeom prst="rect">
            <a:avLst/>
          </a:prstGeom>
        </p:spPr>
      </p:pic>
      <p:pic>
        <p:nvPicPr>
          <p:cNvPr id="8" name="图片 7"/>
          <p:cNvPicPr>
            <a:picLocks noChangeAspect="1"/>
          </p:cNvPicPr>
          <p:nvPr/>
        </p:nvPicPr>
        <p:blipFill>
          <a:blip r:embed="rId3"/>
          <a:stretch>
            <a:fillRect/>
          </a:stretch>
        </p:blipFill>
        <p:spPr>
          <a:xfrm>
            <a:off x="6753215" y="1906774"/>
            <a:ext cx="133369" cy="266737"/>
          </a:xfrm>
          <a:prstGeom prst="rect">
            <a:avLst/>
          </a:prstGeom>
        </p:spPr>
      </p:pic>
      <p:pic>
        <p:nvPicPr>
          <p:cNvPr id="9" name="图片 8"/>
          <p:cNvPicPr>
            <a:picLocks noChangeAspect="1"/>
          </p:cNvPicPr>
          <p:nvPr/>
        </p:nvPicPr>
        <p:blipFill>
          <a:blip r:embed="rId4"/>
          <a:stretch>
            <a:fillRect/>
          </a:stretch>
        </p:blipFill>
        <p:spPr>
          <a:xfrm>
            <a:off x="1890690" y="2295503"/>
            <a:ext cx="314369" cy="304843"/>
          </a:xfrm>
          <a:prstGeom prst="rect">
            <a:avLst/>
          </a:prstGeom>
        </p:spPr>
      </p:pic>
      <p:pic>
        <p:nvPicPr>
          <p:cNvPr id="12" name="图片 11"/>
          <p:cNvPicPr>
            <a:picLocks noChangeAspect="1"/>
          </p:cNvPicPr>
          <p:nvPr/>
        </p:nvPicPr>
        <p:blipFill>
          <a:blip r:embed="rId5"/>
          <a:stretch>
            <a:fillRect/>
          </a:stretch>
        </p:blipFill>
        <p:spPr>
          <a:xfrm>
            <a:off x="3509601" y="2785973"/>
            <a:ext cx="5172797" cy="1286054"/>
          </a:xfrm>
          <a:prstGeom prst="rect">
            <a:avLst/>
          </a:prstGeom>
        </p:spPr>
      </p:pic>
      <p:pic>
        <p:nvPicPr>
          <p:cNvPr id="13" name="图片 12"/>
          <p:cNvPicPr>
            <a:picLocks noChangeAspect="1"/>
          </p:cNvPicPr>
          <p:nvPr/>
        </p:nvPicPr>
        <p:blipFill>
          <a:blip r:embed="rId6"/>
          <a:stretch>
            <a:fillRect/>
          </a:stretch>
        </p:blipFill>
        <p:spPr>
          <a:xfrm>
            <a:off x="3723895" y="4730349"/>
            <a:ext cx="5449060" cy="1752845"/>
          </a:xfrm>
          <a:prstGeom prst="rect">
            <a:avLst/>
          </a:prstGeom>
        </p:spPr>
      </p:pic>
    </p:spTree>
    <p:extLst>
      <p:ext uri="{BB962C8B-B14F-4D97-AF65-F5344CB8AC3E}">
        <p14:creationId xmlns:p14="http://schemas.microsoft.com/office/powerpoint/2010/main" val="3155445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Bregman</a:t>
            </a:r>
            <a:r>
              <a:rPr lang="en-US" altLang="zh-CN" dirty="0"/>
              <a:t> Projection</a:t>
            </a:r>
            <a:r>
              <a:rPr lang="zh-CN" altLang="en-US" dirty="0"/>
              <a:t>问题</a:t>
            </a:r>
            <a:r>
              <a:rPr lang="en-US" altLang="zh-CN" dirty="0"/>
              <a:t>-Example</a:t>
            </a:r>
            <a:endParaRPr lang="zh-CN" altLang="en-US" dirty="0"/>
          </a:p>
        </p:txBody>
      </p:sp>
      <p:sp>
        <p:nvSpPr>
          <p:cNvPr id="3" name="内容占位符 2"/>
          <p:cNvSpPr>
            <a:spLocks noGrp="1"/>
          </p:cNvSpPr>
          <p:nvPr>
            <p:ph idx="1"/>
          </p:nvPr>
        </p:nvSpPr>
        <p:spPr/>
        <p:txBody>
          <a:bodyPr/>
          <a:lstStyle/>
          <a:p>
            <a:r>
              <a:rPr lang="zh-CN" altLang="en-US" dirty="0" smtClean="0"/>
              <a:t>对应的</a:t>
            </a:r>
            <a:r>
              <a:rPr lang="en-US" altLang="zh-CN" dirty="0" smtClean="0"/>
              <a:t>cycling </a:t>
            </a:r>
            <a:r>
              <a:rPr lang="en-US" altLang="zh-CN" dirty="0" err="1" smtClean="0"/>
              <a:t>Bregman</a:t>
            </a:r>
            <a:r>
              <a:rPr lang="en-US" altLang="zh-CN" dirty="0" smtClean="0"/>
              <a:t> projection</a:t>
            </a:r>
            <a:r>
              <a:rPr lang="zh-CN" altLang="en-US" dirty="0" smtClean="0"/>
              <a:t>系统以及对应的导数</a:t>
            </a:r>
            <a:r>
              <a:rPr lang="zh-CN" altLang="en-US" dirty="0"/>
              <a:t>（</a:t>
            </a:r>
            <a:r>
              <a:rPr lang="zh-CN" altLang="en-US" dirty="0" smtClean="0"/>
              <a:t>这是针对等式约束而言的，不等式约束形式类似，只有   不同</a:t>
            </a:r>
            <a:r>
              <a:rPr lang="en-US" altLang="zh-CN" baseline="30000" dirty="0" smtClean="0"/>
              <a:t>[1]</a:t>
            </a:r>
            <a:r>
              <a:rPr lang="zh-CN" altLang="en-US" dirty="0" smtClean="0"/>
              <a:t>）</a:t>
            </a:r>
            <a:endParaRPr lang="en-US" altLang="zh-CN" dirty="0" smtClean="0"/>
          </a:p>
          <a:p>
            <a:endParaRPr lang="en-US" altLang="zh-CN" dirty="0"/>
          </a:p>
          <a:p>
            <a:endParaRPr lang="en-US" altLang="zh-CN" dirty="0" smtClean="0"/>
          </a:p>
          <a:p>
            <a:r>
              <a:rPr lang="zh-CN" altLang="en-US" dirty="0" smtClean="0"/>
              <a:t>更新公式</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41</a:t>
            </a:fld>
            <a:endParaRPr lang="zh-CN" altLang="en-US"/>
          </a:p>
        </p:txBody>
      </p:sp>
      <p:sp>
        <p:nvSpPr>
          <p:cNvPr id="8" name="文本框 7"/>
          <p:cNvSpPr txBox="1"/>
          <p:nvPr/>
        </p:nvSpPr>
        <p:spPr>
          <a:xfrm>
            <a:off x="771524" y="6124305"/>
            <a:ext cx="10334625" cy="64633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[1] </a:t>
            </a:r>
            <a:r>
              <a:rPr lang="en-US" altLang="zh-CN" dirty="0" err="1" smtClean="0">
                <a:latin typeface="Times New Roman" panose="02020603050405020304" pitchFamily="18" charset="0"/>
                <a:cs typeface="Times New Roman" panose="02020603050405020304" pitchFamily="18" charset="0"/>
              </a:rPr>
              <a:t>Kulis</a:t>
            </a:r>
            <a:r>
              <a:rPr lang="en-US" altLang="zh-CN" dirty="0">
                <a:latin typeface="Times New Roman" panose="02020603050405020304" pitchFamily="18" charset="0"/>
                <a:cs typeface="Times New Roman" panose="02020603050405020304" pitchFamily="18" charset="0"/>
              </a:rPr>
              <a:t>, B., </a:t>
            </a:r>
            <a:r>
              <a:rPr lang="en-US" altLang="zh-CN" dirty="0" err="1">
                <a:latin typeface="Times New Roman" panose="02020603050405020304" pitchFamily="18" charset="0"/>
                <a:cs typeface="Times New Roman" panose="02020603050405020304" pitchFamily="18" charset="0"/>
              </a:rPr>
              <a:t>Sustik</a:t>
            </a:r>
            <a:r>
              <a:rPr lang="en-US" altLang="zh-CN" dirty="0">
                <a:latin typeface="Times New Roman" panose="02020603050405020304" pitchFamily="18" charset="0"/>
                <a:cs typeface="Times New Roman" panose="02020603050405020304" pitchFamily="18" charset="0"/>
              </a:rPr>
              <a:t>, M., &amp; Dhillon, I. S. (2006). Learning </a:t>
            </a:r>
            <a:r>
              <a:rPr lang="en-US" altLang="zh-CN" dirty="0" smtClean="0">
                <a:latin typeface="Times New Roman" panose="02020603050405020304" pitchFamily="18" charset="0"/>
                <a:cs typeface="Times New Roman" panose="02020603050405020304" pitchFamily="18" charset="0"/>
              </a:rPr>
              <a:t>Low-rank Kernel </a:t>
            </a:r>
            <a:r>
              <a:rPr lang="en-US" altLang="zh-CN" dirty="0">
                <a:latin typeface="Times New Roman" panose="02020603050405020304" pitchFamily="18" charset="0"/>
                <a:cs typeface="Times New Roman" panose="02020603050405020304" pitchFamily="18" charset="0"/>
              </a:rPr>
              <a:t>Matrices. Int. Conf. on Machine Learning (ICML).</a:t>
            </a:r>
            <a:endParaRPr lang="zh-CN" altLang="en-US"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3061872" y="2622099"/>
            <a:ext cx="5925377" cy="914528"/>
          </a:xfrm>
          <a:prstGeom prst="rect">
            <a:avLst/>
          </a:prstGeom>
        </p:spPr>
      </p:pic>
      <p:pic>
        <p:nvPicPr>
          <p:cNvPr id="11" name="图片 10"/>
          <p:cNvPicPr>
            <a:picLocks noChangeAspect="1"/>
          </p:cNvPicPr>
          <p:nvPr/>
        </p:nvPicPr>
        <p:blipFill>
          <a:blip r:embed="rId3"/>
          <a:stretch>
            <a:fillRect/>
          </a:stretch>
        </p:blipFill>
        <p:spPr>
          <a:xfrm>
            <a:off x="2976147" y="4263650"/>
            <a:ext cx="5382376" cy="1124107"/>
          </a:xfrm>
          <a:prstGeom prst="rect">
            <a:avLst/>
          </a:prstGeom>
        </p:spPr>
      </p:pic>
      <p:pic>
        <p:nvPicPr>
          <p:cNvPr id="12" name="图片 11"/>
          <p:cNvPicPr>
            <a:picLocks noChangeAspect="1"/>
          </p:cNvPicPr>
          <p:nvPr/>
        </p:nvPicPr>
        <p:blipFill>
          <a:blip r:embed="rId4"/>
          <a:stretch>
            <a:fillRect/>
          </a:stretch>
        </p:blipFill>
        <p:spPr>
          <a:xfrm>
            <a:off x="8310898" y="2259315"/>
            <a:ext cx="181000" cy="295316"/>
          </a:xfrm>
          <a:prstGeom prst="rect">
            <a:avLst/>
          </a:prstGeom>
        </p:spPr>
      </p:pic>
    </p:spTree>
    <p:extLst>
      <p:ext uri="{BB962C8B-B14F-4D97-AF65-F5344CB8AC3E}">
        <p14:creationId xmlns:p14="http://schemas.microsoft.com/office/powerpoint/2010/main" val="41033370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Bregman</a:t>
            </a:r>
            <a:r>
              <a:rPr lang="en-US" altLang="zh-CN" dirty="0"/>
              <a:t> Projection</a:t>
            </a:r>
            <a:r>
              <a:rPr lang="zh-CN" altLang="en-US" dirty="0"/>
              <a:t>问题</a:t>
            </a:r>
            <a:r>
              <a:rPr lang="en-US" altLang="zh-CN" dirty="0"/>
              <a:t>-Example</a:t>
            </a:r>
            <a:endParaRPr lang="zh-CN" altLang="en-US" dirty="0"/>
          </a:p>
        </p:txBody>
      </p:sp>
      <p:sp>
        <p:nvSpPr>
          <p:cNvPr id="3" name="内容占位符 2"/>
          <p:cNvSpPr>
            <a:spLocks noGrp="1"/>
          </p:cNvSpPr>
          <p:nvPr>
            <p:ph idx="1"/>
          </p:nvPr>
        </p:nvSpPr>
        <p:spPr/>
        <p:txBody>
          <a:bodyPr/>
          <a:lstStyle/>
          <a:p>
            <a:r>
              <a:rPr lang="zh-CN" altLang="en-US" dirty="0" smtClean="0"/>
              <a:t>最后简单说一下</a:t>
            </a:r>
            <a:r>
              <a:rPr lang="en-US" altLang="zh-CN" dirty="0" err="1"/>
              <a:t>Bregman</a:t>
            </a:r>
            <a:r>
              <a:rPr lang="en-US" altLang="zh-CN" dirty="0"/>
              <a:t> Projection</a:t>
            </a:r>
            <a:r>
              <a:rPr lang="zh-CN" altLang="en-US" dirty="0" smtClean="0"/>
              <a:t>中的   的问题</a:t>
            </a:r>
            <a:endParaRPr lang="en-US" altLang="zh-CN" dirty="0" smtClean="0"/>
          </a:p>
          <a:p>
            <a:pPr lvl="1"/>
            <a:r>
              <a:rPr lang="zh-CN" altLang="en-US" dirty="0" smtClean="0"/>
              <a:t>当约束是等式约束的时候</a:t>
            </a:r>
            <a:endParaRPr lang="en-US" altLang="zh-CN" dirty="0" smtClean="0"/>
          </a:p>
          <a:p>
            <a:pPr lvl="1"/>
            <a:endParaRPr lang="en-US" altLang="zh-CN" dirty="0"/>
          </a:p>
          <a:p>
            <a:pPr lvl="1"/>
            <a:endParaRPr lang="en-US" altLang="zh-CN" dirty="0" smtClean="0"/>
          </a:p>
          <a:p>
            <a:pPr lvl="1"/>
            <a:endParaRPr lang="en-US" altLang="zh-CN" dirty="0"/>
          </a:p>
          <a:p>
            <a:pPr lvl="1"/>
            <a:r>
              <a:rPr lang="zh-CN" altLang="en-US" dirty="0" smtClean="0"/>
              <a:t>将上述</a:t>
            </a:r>
            <a:r>
              <a:rPr lang="zh-CN" altLang="en-US" dirty="0"/>
              <a:t>结果带回</a:t>
            </a:r>
            <a:r>
              <a:rPr lang="zh-CN" altLang="en-US" dirty="0" smtClean="0"/>
              <a:t>到下式中求得    完成更新</a:t>
            </a:r>
            <a:endParaRPr lang="en-US" altLang="zh-CN" dirty="0"/>
          </a:p>
          <a:p>
            <a:pPr lvl="1"/>
            <a:endParaRPr lang="en-US" altLang="zh-CN" dirty="0" smtClean="0"/>
          </a:p>
          <a:p>
            <a:pPr lvl="1"/>
            <a:r>
              <a:rPr lang="zh-CN" altLang="en-US" dirty="0" smtClean="0"/>
              <a:t>对于不等式约束（更常见），为该约束保存一个非负的量     ，每次计算      替换前面的</a:t>
            </a:r>
            <a:endParaRPr lang="zh-CN" altLang="en-US" dirty="0"/>
          </a:p>
          <a:p>
            <a:pPr lvl="1"/>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42</a:t>
            </a:fld>
            <a:endParaRPr lang="zh-CN" altLang="en-US"/>
          </a:p>
        </p:txBody>
      </p:sp>
      <p:pic>
        <p:nvPicPr>
          <p:cNvPr id="5" name="图片 4"/>
          <p:cNvPicPr>
            <a:picLocks noChangeAspect="1"/>
          </p:cNvPicPr>
          <p:nvPr/>
        </p:nvPicPr>
        <p:blipFill>
          <a:blip r:embed="rId2"/>
          <a:stretch>
            <a:fillRect/>
          </a:stretch>
        </p:blipFill>
        <p:spPr>
          <a:xfrm>
            <a:off x="7255841" y="1907581"/>
            <a:ext cx="181000" cy="295316"/>
          </a:xfrm>
          <a:prstGeom prst="rect">
            <a:avLst/>
          </a:prstGeom>
        </p:spPr>
      </p:pic>
      <p:pic>
        <p:nvPicPr>
          <p:cNvPr id="6" name="图片 5"/>
          <p:cNvPicPr>
            <a:picLocks noChangeAspect="1"/>
          </p:cNvPicPr>
          <p:nvPr/>
        </p:nvPicPr>
        <p:blipFill>
          <a:blip r:embed="rId3"/>
          <a:stretch>
            <a:fillRect/>
          </a:stretch>
        </p:blipFill>
        <p:spPr>
          <a:xfrm>
            <a:off x="3014247" y="2739650"/>
            <a:ext cx="5382376" cy="1124107"/>
          </a:xfrm>
          <a:prstGeom prst="rect">
            <a:avLst/>
          </a:prstGeom>
        </p:spPr>
      </p:pic>
      <p:pic>
        <p:nvPicPr>
          <p:cNvPr id="7" name="图片 6"/>
          <p:cNvPicPr>
            <a:picLocks noChangeAspect="1"/>
          </p:cNvPicPr>
          <p:nvPr/>
        </p:nvPicPr>
        <p:blipFill>
          <a:blip r:embed="rId4"/>
          <a:stretch>
            <a:fillRect/>
          </a:stretch>
        </p:blipFill>
        <p:spPr>
          <a:xfrm>
            <a:off x="3419553" y="4291966"/>
            <a:ext cx="3867690" cy="314369"/>
          </a:xfrm>
          <a:prstGeom prst="rect">
            <a:avLst/>
          </a:prstGeom>
        </p:spPr>
      </p:pic>
      <p:pic>
        <p:nvPicPr>
          <p:cNvPr id="8" name="图片 7"/>
          <p:cNvPicPr>
            <a:picLocks noChangeAspect="1"/>
          </p:cNvPicPr>
          <p:nvPr/>
        </p:nvPicPr>
        <p:blipFill>
          <a:blip r:embed="rId2"/>
          <a:stretch>
            <a:fillRect/>
          </a:stretch>
        </p:blipFill>
        <p:spPr>
          <a:xfrm>
            <a:off x="5629235" y="3881314"/>
            <a:ext cx="181000" cy="295316"/>
          </a:xfrm>
          <a:prstGeom prst="rect">
            <a:avLst/>
          </a:prstGeom>
        </p:spPr>
      </p:pic>
      <p:pic>
        <p:nvPicPr>
          <p:cNvPr id="9" name="图片 8"/>
          <p:cNvPicPr>
            <a:picLocks noChangeAspect="1"/>
          </p:cNvPicPr>
          <p:nvPr/>
        </p:nvPicPr>
        <p:blipFill>
          <a:blip r:embed="rId5"/>
          <a:stretch>
            <a:fillRect/>
          </a:stretch>
        </p:blipFill>
        <p:spPr>
          <a:xfrm>
            <a:off x="9245573" y="4644435"/>
            <a:ext cx="381053" cy="323895"/>
          </a:xfrm>
          <a:prstGeom prst="rect">
            <a:avLst/>
          </a:prstGeom>
        </p:spPr>
      </p:pic>
      <p:pic>
        <p:nvPicPr>
          <p:cNvPr id="10" name="图片 9"/>
          <p:cNvPicPr>
            <a:picLocks noChangeAspect="1"/>
          </p:cNvPicPr>
          <p:nvPr/>
        </p:nvPicPr>
        <p:blipFill>
          <a:blip r:embed="rId6"/>
          <a:stretch>
            <a:fillRect/>
          </a:stretch>
        </p:blipFill>
        <p:spPr>
          <a:xfrm>
            <a:off x="11206142" y="4682539"/>
            <a:ext cx="295316" cy="247685"/>
          </a:xfrm>
          <a:prstGeom prst="rect">
            <a:avLst/>
          </a:prstGeom>
        </p:spPr>
      </p:pic>
      <p:pic>
        <p:nvPicPr>
          <p:cNvPr id="11" name="图片 10"/>
          <p:cNvPicPr>
            <a:picLocks noChangeAspect="1"/>
          </p:cNvPicPr>
          <p:nvPr/>
        </p:nvPicPr>
        <p:blipFill>
          <a:blip r:embed="rId2"/>
          <a:stretch>
            <a:fillRect/>
          </a:stretch>
        </p:blipFill>
        <p:spPr>
          <a:xfrm>
            <a:off x="3200453" y="5004427"/>
            <a:ext cx="181000" cy="295316"/>
          </a:xfrm>
          <a:prstGeom prst="rect">
            <a:avLst/>
          </a:prstGeom>
        </p:spPr>
      </p:pic>
      <p:pic>
        <p:nvPicPr>
          <p:cNvPr id="12" name="图片 11"/>
          <p:cNvPicPr>
            <a:picLocks noChangeAspect="1"/>
          </p:cNvPicPr>
          <p:nvPr/>
        </p:nvPicPr>
        <p:blipFill>
          <a:blip r:embed="rId7"/>
          <a:stretch>
            <a:fillRect/>
          </a:stretch>
        </p:blipFill>
        <p:spPr>
          <a:xfrm>
            <a:off x="4414916" y="5278046"/>
            <a:ext cx="1838582" cy="685896"/>
          </a:xfrm>
          <a:prstGeom prst="rect">
            <a:avLst/>
          </a:prstGeom>
        </p:spPr>
      </p:pic>
      <p:sp>
        <p:nvSpPr>
          <p:cNvPr id="13" name="文本框 12"/>
          <p:cNvSpPr txBox="1"/>
          <p:nvPr/>
        </p:nvSpPr>
        <p:spPr>
          <a:xfrm>
            <a:off x="1496104" y="6428621"/>
            <a:ext cx="3484898" cy="369332"/>
          </a:xfrm>
          <a:prstGeom prst="rect">
            <a:avLst/>
          </a:prstGeom>
          <a:noFill/>
        </p:spPr>
        <p:txBody>
          <a:bodyPr wrap="square" rtlCol="0">
            <a:spAutoFit/>
          </a:bodyPr>
          <a:lstStyle/>
          <a:p>
            <a:r>
              <a:rPr lang="zh-CN" altLang="en-US" dirty="0" smtClean="0"/>
              <a:t>注：在</a:t>
            </a:r>
            <a:r>
              <a:rPr lang="en-US" altLang="zh-CN" dirty="0" smtClean="0"/>
              <a:t>ITML</a:t>
            </a:r>
            <a:r>
              <a:rPr lang="zh-CN" altLang="en-US" dirty="0" smtClean="0"/>
              <a:t>中        初始化为</a:t>
            </a:r>
            <a:r>
              <a:rPr lang="en-US" altLang="zh-CN" dirty="0" smtClean="0"/>
              <a:t>0</a:t>
            </a:r>
            <a:endParaRPr lang="zh-CN" altLang="en-US" dirty="0"/>
          </a:p>
        </p:txBody>
      </p:sp>
      <p:pic>
        <p:nvPicPr>
          <p:cNvPr id="14" name="图片 13"/>
          <p:cNvPicPr>
            <a:picLocks noChangeAspect="1"/>
          </p:cNvPicPr>
          <p:nvPr/>
        </p:nvPicPr>
        <p:blipFill>
          <a:blip r:embed="rId5"/>
          <a:stretch>
            <a:fillRect/>
          </a:stretch>
        </p:blipFill>
        <p:spPr>
          <a:xfrm>
            <a:off x="2960726" y="6441321"/>
            <a:ext cx="381053" cy="323895"/>
          </a:xfrm>
          <a:prstGeom prst="rect">
            <a:avLst/>
          </a:prstGeom>
        </p:spPr>
      </p:pic>
    </p:spTree>
    <p:extLst>
      <p:ext uri="{BB962C8B-B14F-4D97-AF65-F5344CB8AC3E}">
        <p14:creationId xmlns:p14="http://schemas.microsoft.com/office/powerpoint/2010/main" val="2761701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Lagrange</a:t>
            </a:r>
            <a:r>
              <a:rPr lang="zh-CN" altLang="en-US" dirty="0" smtClean="0"/>
              <a:t>对偶问题</a:t>
            </a:r>
            <a:endParaRPr lang="zh-CN" altLang="en-US" dirty="0"/>
          </a:p>
        </p:txBody>
      </p:sp>
      <p:sp>
        <p:nvSpPr>
          <p:cNvPr id="3" name="内容占位符 2"/>
          <p:cNvSpPr>
            <a:spLocks noGrp="1"/>
          </p:cNvSpPr>
          <p:nvPr>
            <p:ph idx="1"/>
          </p:nvPr>
        </p:nvSpPr>
        <p:spPr/>
        <p:txBody>
          <a:bodyPr/>
          <a:lstStyle/>
          <a:p>
            <a:r>
              <a:rPr lang="zh-CN" altLang="en-US" dirty="0"/>
              <a:t>前面介绍的内容都是目标函数已有后的优化方法，这一部分将会</a:t>
            </a:r>
            <a:r>
              <a:rPr lang="zh-CN" altLang="en-US" dirty="0" smtClean="0"/>
              <a:t>介绍如何</a:t>
            </a:r>
            <a:r>
              <a:rPr lang="zh-CN" altLang="en-US" dirty="0"/>
              <a:t>将一个一般的有约束的问题转化为</a:t>
            </a:r>
            <a:r>
              <a:rPr lang="en-US" altLang="zh-CN" dirty="0" smtClean="0"/>
              <a:t>Lagrange </a:t>
            </a:r>
            <a:r>
              <a:rPr lang="zh-CN" altLang="en-US" dirty="0"/>
              <a:t>对偶</a:t>
            </a:r>
            <a:r>
              <a:rPr lang="zh-CN" altLang="en-US" dirty="0" smtClean="0"/>
              <a:t>问题</a:t>
            </a:r>
            <a:endParaRPr lang="en-US" altLang="zh-CN" dirty="0" smtClean="0"/>
          </a:p>
          <a:p>
            <a:r>
              <a:rPr lang="zh-CN" altLang="en-US" dirty="0"/>
              <a:t>原</a:t>
            </a:r>
            <a:r>
              <a:rPr lang="zh-CN" altLang="en-US" dirty="0" smtClean="0"/>
              <a:t>问题</a:t>
            </a:r>
            <a:endParaRPr lang="en-US" altLang="zh-CN" dirty="0" smtClean="0"/>
          </a:p>
          <a:p>
            <a:endParaRPr lang="en-US" altLang="zh-CN" dirty="0"/>
          </a:p>
          <a:p>
            <a:endParaRPr lang="en-US" altLang="zh-CN" dirty="0" smtClean="0"/>
          </a:p>
          <a:p>
            <a:r>
              <a:rPr lang="en-US" altLang="zh-CN" dirty="0"/>
              <a:t>Lagrange </a:t>
            </a:r>
            <a:r>
              <a:rPr lang="zh-CN" altLang="en-US" dirty="0" smtClean="0"/>
              <a:t>函数</a:t>
            </a:r>
            <a:endParaRPr lang="en-US" altLang="zh-CN" dirty="0" smtClean="0"/>
          </a:p>
          <a:p>
            <a:endParaRPr lang="en-US" altLang="zh-CN" dirty="0"/>
          </a:p>
          <a:p>
            <a:r>
              <a:rPr lang="en-US" altLang="zh-CN" dirty="0"/>
              <a:t>Lagrange </a:t>
            </a:r>
            <a:r>
              <a:rPr lang="zh-CN" altLang="en-US" dirty="0" smtClean="0"/>
              <a:t>对偶函数</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43</a:t>
            </a:fld>
            <a:endParaRPr lang="zh-CN" altLang="en-US"/>
          </a:p>
        </p:txBody>
      </p:sp>
      <p:pic>
        <p:nvPicPr>
          <p:cNvPr id="5" name="图片 4"/>
          <p:cNvPicPr>
            <a:picLocks noChangeAspect="1"/>
          </p:cNvPicPr>
          <p:nvPr/>
        </p:nvPicPr>
        <p:blipFill>
          <a:blip r:embed="rId2"/>
          <a:stretch>
            <a:fillRect/>
          </a:stretch>
        </p:blipFill>
        <p:spPr>
          <a:xfrm>
            <a:off x="3714748" y="2936045"/>
            <a:ext cx="3495973" cy="1193937"/>
          </a:xfrm>
          <a:prstGeom prst="rect">
            <a:avLst/>
          </a:prstGeom>
        </p:spPr>
      </p:pic>
      <p:pic>
        <p:nvPicPr>
          <p:cNvPr id="6" name="图片 5"/>
          <p:cNvPicPr>
            <a:picLocks noChangeAspect="1"/>
          </p:cNvPicPr>
          <p:nvPr/>
        </p:nvPicPr>
        <p:blipFill>
          <a:blip r:embed="rId3"/>
          <a:stretch>
            <a:fillRect/>
          </a:stretch>
        </p:blipFill>
        <p:spPr>
          <a:xfrm>
            <a:off x="3090767" y="4616677"/>
            <a:ext cx="4743936" cy="699925"/>
          </a:xfrm>
          <a:prstGeom prst="rect">
            <a:avLst/>
          </a:prstGeom>
        </p:spPr>
      </p:pic>
      <p:pic>
        <p:nvPicPr>
          <p:cNvPr id="7" name="图片 6"/>
          <p:cNvPicPr>
            <a:picLocks noChangeAspect="1"/>
          </p:cNvPicPr>
          <p:nvPr/>
        </p:nvPicPr>
        <p:blipFill>
          <a:blip r:embed="rId4"/>
          <a:stretch>
            <a:fillRect/>
          </a:stretch>
        </p:blipFill>
        <p:spPr>
          <a:xfrm>
            <a:off x="2871440" y="5898110"/>
            <a:ext cx="6449120" cy="709033"/>
          </a:xfrm>
          <a:prstGeom prst="rect">
            <a:avLst/>
          </a:prstGeom>
        </p:spPr>
      </p:pic>
    </p:spTree>
    <p:extLst>
      <p:ext uri="{BB962C8B-B14F-4D97-AF65-F5344CB8AC3E}">
        <p14:creationId xmlns:p14="http://schemas.microsoft.com/office/powerpoint/2010/main" val="3540834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Lagrange</a:t>
            </a:r>
            <a:r>
              <a:rPr lang="zh-CN" altLang="en-US" dirty="0"/>
              <a:t>对偶问题</a:t>
            </a:r>
          </a:p>
        </p:txBody>
      </p:sp>
      <p:sp>
        <p:nvSpPr>
          <p:cNvPr id="3" name="内容占位符 2"/>
          <p:cNvSpPr>
            <a:spLocks noGrp="1"/>
          </p:cNvSpPr>
          <p:nvPr>
            <p:ph idx="1"/>
          </p:nvPr>
        </p:nvSpPr>
        <p:spPr/>
        <p:txBody>
          <a:bodyPr/>
          <a:lstStyle/>
          <a:p>
            <a:r>
              <a:rPr lang="zh-CN" altLang="en-US" dirty="0"/>
              <a:t>对偶</a:t>
            </a:r>
            <a:r>
              <a:rPr lang="zh-CN" altLang="en-US" dirty="0" smtClean="0"/>
              <a:t>问题对</a:t>
            </a:r>
            <a:r>
              <a:rPr lang="zh-CN" altLang="en-US" dirty="0"/>
              <a:t>任意的</a:t>
            </a:r>
            <a:r>
              <a:rPr lang="zh-CN" altLang="en-US" b="1" i="1" dirty="0"/>
              <a:t> </a:t>
            </a:r>
            <a:r>
              <a:rPr lang="zh-CN" altLang="en-US" i="1" dirty="0"/>
              <a:t> </a:t>
            </a:r>
            <a:r>
              <a:rPr lang="zh-CN" altLang="en-US" i="1" dirty="0" smtClean="0"/>
              <a:t>        </a:t>
            </a:r>
            <a:r>
              <a:rPr lang="zh-CN" altLang="en-US" dirty="0" smtClean="0"/>
              <a:t>以及</a:t>
            </a:r>
            <a:r>
              <a:rPr lang="en-US" altLang="zh-CN" b="1" i="1" dirty="0"/>
              <a:t> </a:t>
            </a:r>
            <a:r>
              <a:rPr lang="en-US" altLang="zh-CN" b="1" i="1" dirty="0" smtClean="0"/>
              <a:t>  </a:t>
            </a:r>
            <a:r>
              <a:rPr lang="zh-CN" altLang="en-US" dirty="0" smtClean="0"/>
              <a:t>都是</a:t>
            </a:r>
            <a:r>
              <a:rPr lang="zh-CN" altLang="en-US" dirty="0"/>
              <a:t>原</a:t>
            </a:r>
            <a:r>
              <a:rPr lang="zh-CN" altLang="en-US" dirty="0" smtClean="0"/>
              <a:t>问题的</a:t>
            </a:r>
            <a:r>
              <a:rPr lang="zh-CN" altLang="en-US" dirty="0"/>
              <a:t>下界，此外</a:t>
            </a:r>
            <a:r>
              <a:rPr lang="zh-CN" altLang="en-US" dirty="0" smtClean="0"/>
              <a:t>对于          的</a:t>
            </a:r>
            <a:r>
              <a:rPr lang="zh-CN" altLang="en-US" dirty="0"/>
              <a:t>情形这将</a:t>
            </a:r>
            <a:r>
              <a:rPr lang="zh-CN" altLang="en-US" dirty="0" smtClean="0"/>
              <a:t>导致                     并没有</a:t>
            </a:r>
            <a:r>
              <a:rPr lang="zh-CN" altLang="en-US" dirty="0"/>
              <a:t>实际</a:t>
            </a:r>
            <a:r>
              <a:rPr lang="zh-CN" altLang="en-US" dirty="0" smtClean="0"/>
              <a:t>意义</a:t>
            </a:r>
            <a:endParaRPr lang="zh-CN" altLang="en-US" dirty="0"/>
          </a:p>
          <a:p>
            <a:r>
              <a:rPr lang="zh-CN" altLang="en-US" dirty="0" smtClean="0"/>
              <a:t>既然</a:t>
            </a:r>
            <a:r>
              <a:rPr lang="en-US" altLang="zh-CN" i="1" dirty="0"/>
              <a:t> </a:t>
            </a:r>
            <a:r>
              <a:rPr lang="en-US" altLang="zh-CN" i="1" dirty="0" smtClean="0"/>
              <a:t>        </a:t>
            </a:r>
            <a:r>
              <a:rPr lang="en-US" altLang="zh-CN" dirty="0" smtClean="0"/>
              <a:t> </a:t>
            </a:r>
            <a:r>
              <a:rPr lang="zh-CN" altLang="en-US" dirty="0"/>
              <a:t>对于任意的</a:t>
            </a:r>
            <a:r>
              <a:rPr lang="zh-CN" altLang="en-US" b="1" i="1" dirty="0"/>
              <a:t> </a:t>
            </a:r>
            <a:r>
              <a:rPr lang="zh-CN" altLang="en-US" i="1" dirty="0"/>
              <a:t> </a:t>
            </a:r>
            <a:r>
              <a:rPr lang="zh-CN" altLang="en-US" i="1" dirty="0" smtClean="0"/>
              <a:t>        </a:t>
            </a:r>
            <a:r>
              <a:rPr lang="zh-CN" altLang="en-US" dirty="0" smtClean="0"/>
              <a:t>以及</a:t>
            </a:r>
            <a:r>
              <a:rPr lang="en-US" altLang="zh-CN" b="1" i="1" dirty="0"/>
              <a:t> </a:t>
            </a:r>
            <a:r>
              <a:rPr lang="en-US" altLang="zh-CN" b="1" i="1" dirty="0" smtClean="0"/>
              <a:t>  </a:t>
            </a:r>
            <a:r>
              <a:rPr lang="zh-CN" altLang="en-US" dirty="0" smtClean="0"/>
              <a:t>是</a:t>
            </a:r>
            <a:r>
              <a:rPr lang="zh-CN" altLang="en-US" dirty="0"/>
              <a:t>原</a:t>
            </a:r>
            <a:r>
              <a:rPr lang="zh-CN" altLang="en-US" dirty="0" smtClean="0"/>
              <a:t>问题的</a:t>
            </a:r>
            <a:r>
              <a:rPr lang="zh-CN" altLang="en-US" dirty="0"/>
              <a:t>下界，那么</a:t>
            </a:r>
            <a:r>
              <a:rPr lang="zh-CN" altLang="en-US" dirty="0" smtClean="0"/>
              <a:t>什么样的</a:t>
            </a:r>
            <a:r>
              <a:rPr lang="en-US" altLang="zh-CN" i="1" dirty="0"/>
              <a:t> </a:t>
            </a:r>
            <a:r>
              <a:rPr lang="en-US" altLang="zh-CN" i="1" dirty="0" smtClean="0"/>
              <a:t>        </a:t>
            </a:r>
            <a:r>
              <a:rPr lang="zh-CN" altLang="en-US" dirty="0" smtClean="0"/>
              <a:t>才是</a:t>
            </a:r>
            <a:r>
              <a:rPr lang="zh-CN" altLang="en-US" dirty="0"/>
              <a:t>好的，对偶问题</a:t>
            </a:r>
            <a:r>
              <a:rPr lang="zh-CN" altLang="en-US" dirty="0" smtClean="0"/>
              <a:t>考虑</a:t>
            </a:r>
            <a:endParaRPr lang="en-US" altLang="zh-CN" dirty="0" smtClean="0"/>
          </a:p>
          <a:p>
            <a:endParaRPr lang="en-US" altLang="zh-CN" dirty="0"/>
          </a:p>
          <a:p>
            <a:r>
              <a:rPr lang="zh-CN" altLang="en-US" dirty="0"/>
              <a:t>所以实际上的</a:t>
            </a:r>
            <a:r>
              <a:rPr lang="en-US" altLang="zh-CN" dirty="0" smtClean="0"/>
              <a:t>Lagrange </a:t>
            </a:r>
            <a:r>
              <a:rPr lang="zh-CN" altLang="en-US" dirty="0"/>
              <a:t>对偶问题优化的</a:t>
            </a:r>
            <a:r>
              <a:rPr lang="zh-CN" altLang="en-US" dirty="0" smtClean="0"/>
              <a:t>是</a:t>
            </a:r>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44</a:t>
            </a:fld>
            <a:endParaRPr lang="zh-CN" altLang="en-US"/>
          </a:p>
        </p:txBody>
      </p:sp>
      <p:pic>
        <p:nvPicPr>
          <p:cNvPr id="5" name="图片 4"/>
          <p:cNvPicPr>
            <a:picLocks noChangeAspect="1"/>
          </p:cNvPicPr>
          <p:nvPr/>
        </p:nvPicPr>
        <p:blipFill>
          <a:blip r:embed="rId2"/>
          <a:stretch>
            <a:fillRect/>
          </a:stretch>
        </p:blipFill>
        <p:spPr>
          <a:xfrm>
            <a:off x="4029075" y="1869281"/>
            <a:ext cx="809691" cy="364361"/>
          </a:xfrm>
          <a:prstGeom prst="rect">
            <a:avLst/>
          </a:prstGeom>
        </p:spPr>
      </p:pic>
      <p:pic>
        <p:nvPicPr>
          <p:cNvPr id="6" name="图片 5"/>
          <p:cNvPicPr>
            <a:picLocks noChangeAspect="1"/>
          </p:cNvPicPr>
          <p:nvPr/>
        </p:nvPicPr>
        <p:blipFill>
          <a:blip r:embed="rId3"/>
          <a:stretch>
            <a:fillRect/>
          </a:stretch>
        </p:blipFill>
        <p:spPr>
          <a:xfrm>
            <a:off x="10506074" y="1909163"/>
            <a:ext cx="766827" cy="284596"/>
          </a:xfrm>
          <a:prstGeom prst="rect">
            <a:avLst/>
          </a:prstGeom>
        </p:spPr>
      </p:pic>
      <p:pic>
        <p:nvPicPr>
          <p:cNvPr id="7" name="图片 6"/>
          <p:cNvPicPr>
            <a:picLocks noChangeAspect="1"/>
          </p:cNvPicPr>
          <p:nvPr/>
        </p:nvPicPr>
        <p:blipFill>
          <a:blip r:embed="rId4"/>
          <a:stretch>
            <a:fillRect/>
          </a:stretch>
        </p:blipFill>
        <p:spPr>
          <a:xfrm>
            <a:off x="3657600" y="2262217"/>
            <a:ext cx="1843243" cy="321588"/>
          </a:xfrm>
          <a:prstGeom prst="rect">
            <a:avLst/>
          </a:prstGeom>
        </p:spPr>
      </p:pic>
      <p:pic>
        <p:nvPicPr>
          <p:cNvPr id="8" name="图片 7"/>
          <p:cNvPicPr>
            <a:picLocks noChangeAspect="1"/>
          </p:cNvPicPr>
          <p:nvPr/>
        </p:nvPicPr>
        <p:blipFill>
          <a:blip r:embed="rId5"/>
          <a:stretch>
            <a:fillRect/>
          </a:stretch>
        </p:blipFill>
        <p:spPr>
          <a:xfrm>
            <a:off x="1870156" y="2752725"/>
            <a:ext cx="868357" cy="309589"/>
          </a:xfrm>
          <a:prstGeom prst="rect">
            <a:avLst/>
          </a:prstGeom>
        </p:spPr>
      </p:pic>
      <p:pic>
        <p:nvPicPr>
          <p:cNvPr id="9" name="图片 8"/>
          <p:cNvPicPr>
            <a:picLocks noChangeAspect="1"/>
          </p:cNvPicPr>
          <p:nvPr/>
        </p:nvPicPr>
        <p:blipFill>
          <a:blip r:embed="rId2"/>
          <a:stretch>
            <a:fillRect/>
          </a:stretch>
        </p:blipFill>
        <p:spPr>
          <a:xfrm>
            <a:off x="4579221" y="2752725"/>
            <a:ext cx="809691" cy="364361"/>
          </a:xfrm>
          <a:prstGeom prst="rect">
            <a:avLst/>
          </a:prstGeom>
        </p:spPr>
      </p:pic>
      <p:pic>
        <p:nvPicPr>
          <p:cNvPr id="10" name="图片 9"/>
          <p:cNvPicPr>
            <a:picLocks noChangeAspect="1"/>
          </p:cNvPicPr>
          <p:nvPr/>
        </p:nvPicPr>
        <p:blipFill>
          <a:blip r:embed="rId6"/>
          <a:stretch>
            <a:fillRect/>
          </a:stretch>
        </p:blipFill>
        <p:spPr>
          <a:xfrm>
            <a:off x="5576868" y="1869281"/>
            <a:ext cx="276264" cy="295316"/>
          </a:xfrm>
          <a:prstGeom prst="rect">
            <a:avLst/>
          </a:prstGeom>
        </p:spPr>
      </p:pic>
      <p:pic>
        <p:nvPicPr>
          <p:cNvPr id="11" name="图片 10"/>
          <p:cNvPicPr>
            <a:picLocks noChangeAspect="1"/>
          </p:cNvPicPr>
          <p:nvPr/>
        </p:nvPicPr>
        <p:blipFill>
          <a:blip r:embed="rId6"/>
          <a:stretch>
            <a:fillRect/>
          </a:stretch>
        </p:blipFill>
        <p:spPr>
          <a:xfrm>
            <a:off x="6115050" y="2759861"/>
            <a:ext cx="276264" cy="295316"/>
          </a:xfrm>
          <a:prstGeom prst="rect">
            <a:avLst/>
          </a:prstGeom>
        </p:spPr>
      </p:pic>
      <p:pic>
        <p:nvPicPr>
          <p:cNvPr id="12" name="图片 11"/>
          <p:cNvPicPr>
            <a:picLocks noChangeAspect="1"/>
          </p:cNvPicPr>
          <p:nvPr/>
        </p:nvPicPr>
        <p:blipFill>
          <a:blip r:embed="rId7"/>
          <a:stretch>
            <a:fillRect/>
          </a:stretch>
        </p:blipFill>
        <p:spPr>
          <a:xfrm>
            <a:off x="1546261" y="3178201"/>
            <a:ext cx="647790" cy="333422"/>
          </a:xfrm>
          <a:prstGeom prst="rect">
            <a:avLst/>
          </a:prstGeom>
        </p:spPr>
      </p:pic>
      <p:pic>
        <p:nvPicPr>
          <p:cNvPr id="13" name="图片 12"/>
          <p:cNvPicPr>
            <a:picLocks noChangeAspect="1"/>
          </p:cNvPicPr>
          <p:nvPr/>
        </p:nvPicPr>
        <p:blipFill>
          <a:blip r:embed="rId8"/>
          <a:stretch>
            <a:fillRect/>
          </a:stretch>
        </p:blipFill>
        <p:spPr>
          <a:xfrm>
            <a:off x="4352679" y="3589715"/>
            <a:ext cx="3524742" cy="466790"/>
          </a:xfrm>
          <a:prstGeom prst="rect">
            <a:avLst/>
          </a:prstGeom>
        </p:spPr>
      </p:pic>
      <p:pic>
        <p:nvPicPr>
          <p:cNvPr id="14" name="图片 13"/>
          <p:cNvPicPr>
            <a:picLocks noChangeAspect="1"/>
          </p:cNvPicPr>
          <p:nvPr/>
        </p:nvPicPr>
        <p:blipFill>
          <a:blip r:embed="rId9"/>
          <a:stretch>
            <a:fillRect/>
          </a:stretch>
        </p:blipFill>
        <p:spPr>
          <a:xfrm>
            <a:off x="4543206" y="4729043"/>
            <a:ext cx="3334215" cy="752580"/>
          </a:xfrm>
          <a:prstGeom prst="rect">
            <a:avLst/>
          </a:prstGeom>
        </p:spPr>
      </p:pic>
      <p:sp>
        <p:nvSpPr>
          <p:cNvPr id="15" name="文本框 14"/>
          <p:cNvSpPr txBox="1"/>
          <p:nvPr/>
        </p:nvSpPr>
        <p:spPr>
          <a:xfrm>
            <a:off x="933450" y="6000750"/>
            <a:ext cx="10515600" cy="646331"/>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关于</a:t>
            </a:r>
            <a:r>
              <a:rPr lang="en-US" altLang="zh-CN" dirty="0">
                <a:latin typeface="Times New Roman" panose="02020603050405020304" pitchFamily="18" charset="0"/>
                <a:cs typeface="Times New Roman" panose="02020603050405020304" pitchFamily="18" charset="0"/>
              </a:rPr>
              <a:t>SVM </a:t>
            </a:r>
            <a:r>
              <a:rPr lang="zh-CN" altLang="en-US" dirty="0">
                <a:latin typeface="Times New Roman" panose="02020603050405020304" pitchFamily="18" charset="0"/>
                <a:cs typeface="Times New Roman" panose="02020603050405020304" pitchFamily="18" charset="0"/>
              </a:rPr>
              <a:t>的博客</a:t>
            </a:r>
            <a:r>
              <a:rPr lang="en-US" altLang="zh-CN" dirty="0"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hlinkClick r:id="rId10"/>
              </a:rPr>
              <a:t>http</a:t>
            </a:r>
            <a:r>
              <a:rPr lang="en-US" altLang="zh-CN" dirty="0">
                <a:latin typeface="Times New Roman" panose="02020603050405020304" pitchFamily="18" charset="0"/>
                <a:cs typeface="Times New Roman" panose="02020603050405020304" pitchFamily="18" charset="0"/>
                <a:hlinkClick r:id="rId10"/>
              </a:rPr>
              <a:t>://</a:t>
            </a:r>
            <a:r>
              <a:rPr lang="en-US" altLang="zh-CN" dirty="0" smtClean="0">
                <a:latin typeface="Times New Roman" panose="02020603050405020304" pitchFamily="18" charset="0"/>
                <a:cs typeface="Times New Roman" panose="02020603050405020304" pitchFamily="18" charset="0"/>
                <a:hlinkClick r:id="rId10"/>
              </a:rPr>
              <a:t>blog.csdn.net/v_july_v/article/details/7624837</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中</a:t>
            </a:r>
            <a:r>
              <a:rPr lang="zh-CN" altLang="en-US" dirty="0">
                <a:latin typeface="Times New Roman" panose="02020603050405020304" pitchFamily="18" charset="0"/>
                <a:cs typeface="Times New Roman" panose="02020603050405020304" pitchFamily="18" charset="0"/>
              </a:rPr>
              <a:t>把</a:t>
            </a:r>
            <a:r>
              <a:rPr lang="en-US" altLang="zh-CN" dirty="0">
                <a:latin typeface="Times New Roman" panose="02020603050405020304" pitchFamily="18" charset="0"/>
                <a:cs typeface="Times New Roman" panose="02020603050405020304" pitchFamily="18" charset="0"/>
              </a:rPr>
              <a:t>SVM </a:t>
            </a:r>
            <a:r>
              <a:rPr lang="zh-CN" altLang="en-US" dirty="0">
                <a:latin typeface="Times New Roman" panose="02020603050405020304" pitchFamily="18" charset="0"/>
                <a:cs typeface="Times New Roman" panose="02020603050405020304" pitchFamily="18" charset="0"/>
              </a:rPr>
              <a:t>作为一个实例对</a:t>
            </a:r>
            <a:r>
              <a:rPr lang="en-US" altLang="zh-CN" dirty="0">
                <a:latin typeface="Times New Roman" panose="02020603050405020304" pitchFamily="18" charset="0"/>
                <a:cs typeface="Times New Roman" panose="02020603050405020304" pitchFamily="18" charset="0"/>
              </a:rPr>
              <a:t>Lagrange </a:t>
            </a:r>
            <a:r>
              <a:rPr lang="zh-CN" altLang="en-US" dirty="0">
                <a:latin typeface="Times New Roman" panose="02020603050405020304" pitchFamily="18" charset="0"/>
                <a:cs typeface="Times New Roman" panose="02020603050405020304" pitchFamily="18" charset="0"/>
              </a:rPr>
              <a:t>对偶问题进行了解说</a:t>
            </a:r>
          </a:p>
        </p:txBody>
      </p:sp>
    </p:spTree>
    <p:extLst>
      <p:ext uri="{BB962C8B-B14F-4D97-AF65-F5344CB8AC3E}">
        <p14:creationId xmlns:p14="http://schemas.microsoft.com/office/powerpoint/2010/main" val="4120792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Lagrange</a:t>
            </a:r>
            <a:r>
              <a:rPr lang="zh-CN" altLang="en-US" dirty="0"/>
              <a:t>对偶问题</a:t>
            </a:r>
          </a:p>
        </p:txBody>
      </p:sp>
      <p:sp>
        <p:nvSpPr>
          <p:cNvPr id="3" name="内容占位符 2"/>
          <p:cNvSpPr>
            <a:spLocks noGrp="1"/>
          </p:cNvSpPr>
          <p:nvPr>
            <p:ph idx="1"/>
          </p:nvPr>
        </p:nvSpPr>
        <p:spPr/>
        <p:txBody>
          <a:bodyPr/>
          <a:lstStyle/>
          <a:p>
            <a:r>
              <a:rPr lang="zh-CN" altLang="en-US" dirty="0" smtClean="0"/>
              <a:t>原问题与对偶问题的关系由</a:t>
            </a:r>
            <a:r>
              <a:rPr lang="en-US" altLang="zh-CN" b="1" dirty="0" smtClean="0"/>
              <a:t>KKT</a:t>
            </a:r>
            <a:r>
              <a:rPr lang="zh-CN" altLang="en-US" dirty="0" smtClean="0"/>
              <a:t>条件刻画，满足</a:t>
            </a:r>
            <a:r>
              <a:rPr lang="en-US" altLang="zh-CN" b="1" dirty="0"/>
              <a:t>KKT </a:t>
            </a:r>
            <a:r>
              <a:rPr lang="zh-CN" altLang="en-US" dirty="0" smtClean="0"/>
              <a:t>条件的</a:t>
            </a:r>
            <a:r>
              <a:rPr lang="zh-CN" altLang="en-US" dirty="0"/>
              <a:t>点也是对偶问题的</a:t>
            </a:r>
            <a:r>
              <a:rPr lang="zh-CN" altLang="en-US" dirty="0" smtClean="0"/>
              <a:t>解</a:t>
            </a:r>
            <a:endParaRPr lang="zh-CN" altLang="en-US" dirty="0"/>
          </a:p>
          <a:p>
            <a:r>
              <a:rPr lang="en-US" altLang="zh-CN" b="1" dirty="0"/>
              <a:t>KKT </a:t>
            </a:r>
            <a:r>
              <a:rPr lang="zh-CN" altLang="en-US" b="1" dirty="0" smtClean="0"/>
              <a:t>（</a:t>
            </a:r>
            <a:r>
              <a:rPr lang="en-US" altLang="zh-CN" dirty="0" err="1"/>
              <a:t>Karush</a:t>
            </a:r>
            <a:r>
              <a:rPr lang="en-US" altLang="zh-CN" dirty="0"/>
              <a:t>-Kuhn-Tucker</a:t>
            </a:r>
            <a:r>
              <a:rPr lang="zh-CN" altLang="en-US" b="1" dirty="0" smtClean="0"/>
              <a:t>）</a:t>
            </a:r>
            <a:r>
              <a:rPr lang="zh-CN" altLang="en-US" dirty="0" smtClean="0"/>
              <a:t>条件</a:t>
            </a:r>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45</a:t>
            </a:fld>
            <a:endParaRPr lang="zh-CN" altLang="en-US"/>
          </a:p>
        </p:txBody>
      </p:sp>
      <p:pic>
        <p:nvPicPr>
          <p:cNvPr id="5" name="图片 4"/>
          <p:cNvPicPr>
            <a:picLocks noChangeAspect="1"/>
          </p:cNvPicPr>
          <p:nvPr/>
        </p:nvPicPr>
        <p:blipFill>
          <a:blip r:embed="rId2"/>
          <a:stretch>
            <a:fillRect/>
          </a:stretch>
        </p:blipFill>
        <p:spPr>
          <a:xfrm>
            <a:off x="2823668" y="3181122"/>
            <a:ext cx="7078063" cy="3258005"/>
          </a:xfrm>
          <a:prstGeom prst="rect">
            <a:avLst/>
          </a:prstGeom>
        </p:spPr>
      </p:pic>
    </p:spTree>
    <p:extLst>
      <p:ext uri="{BB962C8B-B14F-4D97-AF65-F5344CB8AC3E}">
        <p14:creationId xmlns:p14="http://schemas.microsoft.com/office/powerpoint/2010/main" val="23629283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minFunc</a:t>
            </a:r>
            <a:r>
              <a:rPr lang="zh-CN" altLang="en-US" dirty="0" smtClean="0"/>
              <a:t>使用</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环境</a:t>
            </a:r>
            <a:r>
              <a:rPr lang="en-US" altLang="zh-CN" dirty="0" smtClean="0"/>
              <a:t>win 10,matlab 2014a</a:t>
            </a:r>
          </a:p>
          <a:p>
            <a:r>
              <a:rPr lang="en-US" altLang="zh-CN" i="1" dirty="0" err="1"/>
              <a:t>minFunc</a:t>
            </a:r>
            <a:r>
              <a:rPr lang="en-US" altLang="zh-CN" dirty="0"/>
              <a:t> is a </a:t>
            </a:r>
            <a:r>
              <a:rPr lang="en-US" altLang="zh-CN" dirty="0" err="1"/>
              <a:t>Matlab</a:t>
            </a:r>
            <a:r>
              <a:rPr lang="en-US" altLang="zh-CN" dirty="0"/>
              <a:t> function for unconstrained optimization of differentiable real-valued multivariate functions using line-search methods. </a:t>
            </a:r>
          </a:p>
          <a:p>
            <a:r>
              <a:rPr lang="zh-CN" altLang="en-US" dirty="0" smtClean="0"/>
              <a:t>翻译：</a:t>
            </a:r>
            <a:r>
              <a:rPr lang="en-US" altLang="zh-CN" i="1" dirty="0"/>
              <a:t> </a:t>
            </a:r>
            <a:r>
              <a:rPr lang="en-US" altLang="zh-CN" i="1" dirty="0" err="1" smtClean="0"/>
              <a:t>minFunc</a:t>
            </a:r>
            <a:r>
              <a:rPr lang="zh-CN" altLang="en-US" dirty="0" smtClean="0"/>
              <a:t>是使用</a:t>
            </a:r>
            <a:r>
              <a:rPr lang="zh-CN" altLang="en-US" b="1" dirty="0" smtClean="0"/>
              <a:t>线性搜索</a:t>
            </a:r>
            <a:r>
              <a:rPr lang="en-US" altLang="zh-CN" b="1" baseline="30000" dirty="0" smtClean="0"/>
              <a:t>[1]</a:t>
            </a:r>
            <a:r>
              <a:rPr lang="zh-CN" altLang="en-US" dirty="0" smtClean="0"/>
              <a:t>求解</a:t>
            </a:r>
            <a:r>
              <a:rPr lang="zh-CN" altLang="en-US" b="1" dirty="0" smtClean="0"/>
              <a:t>实值、可微、无约束</a:t>
            </a:r>
            <a:r>
              <a:rPr lang="zh-CN" altLang="en-US" dirty="0" smtClean="0"/>
              <a:t>最小化问题的</a:t>
            </a:r>
            <a:r>
              <a:rPr lang="en-US" altLang="zh-CN" dirty="0" err="1" smtClean="0"/>
              <a:t>matlab</a:t>
            </a:r>
            <a:r>
              <a:rPr lang="zh-CN" altLang="en-US" dirty="0" smtClean="0"/>
              <a:t>工具包</a:t>
            </a:r>
            <a:endParaRPr lang="en-US" altLang="zh-CN" dirty="0" smtClean="0"/>
          </a:p>
          <a:p>
            <a:pPr lvl="1"/>
            <a:r>
              <a:rPr lang="en-US" altLang="zh-CN" dirty="0"/>
              <a:t>default parameters of </a:t>
            </a:r>
            <a:r>
              <a:rPr lang="en-US" altLang="zh-CN" i="1" dirty="0" err="1"/>
              <a:t>minFunc</a:t>
            </a:r>
            <a:r>
              <a:rPr lang="en-US" altLang="zh-CN" dirty="0"/>
              <a:t> call a quasi-Newton strategy, where limited-memory BFGS updates with </a:t>
            </a:r>
            <a:r>
              <a:rPr lang="en-US" altLang="zh-CN" dirty="0" err="1"/>
              <a:t>Shanno-Phua</a:t>
            </a:r>
            <a:r>
              <a:rPr lang="en-US" altLang="zh-CN" dirty="0"/>
              <a:t> scaling are used in computing the step </a:t>
            </a:r>
            <a:r>
              <a:rPr lang="en-US" altLang="zh-CN" dirty="0" smtClean="0"/>
              <a:t>direction</a:t>
            </a:r>
          </a:p>
          <a:p>
            <a:pPr lvl="1"/>
            <a:r>
              <a:rPr lang="zh-CN" altLang="en-US" dirty="0" smtClean="0"/>
              <a:t>翻译：默认使用的就是</a:t>
            </a:r>
            <a:r>
              <a:rPr lang="en-US" altLang="zh-CN" dirty="0" smtClean="0"/>
              <a:t>LBFGS</a:t>
            </a:r>
            <a:r>
              <a:rPr lang="zh-CN" altLang="en-US" dirty="0" smtClean="0"/>
              <a:t>算法</a:t>
            </a:r>
            <a:endParaRPr lang="en-US" altLang="zh-CN" dirty="0" smtClean="0"/>
          </a:p>
          <a:p>
            <a:pPr lvl="1"/>
            <a:r>
              <a:rPr lang="zh-CN" altLang="en-US" dirty="0" smtClean="0"/>
              <a:t>需要导数函数作为输入</a:t>
            </a:r>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46</a:t>
            </a:fld>
            <a:endParaRPr lang="zh-CN" altLang="en-US"/>
          </a:p>
        </p:txBody>
      </p:sp>
      <p:sp>
        <p:nvSpPr>
          <p:cNvPr id="5" name="文本框 4"/>
          <p:cNvSpPr txBox="1"/>
          <p:nvPr/>
        </p:nvSpPr>
        <p:spPr>
          <a:xfrm>
            <a:off x="838200" y="6161643"/>
            <a:ext cx="11023600"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[1] </a:t>
            </a:r>
            <a:r>
              <a:rPr lang="zh-CN" altLang="en-US" dirty="0" smtClean="0">
                <a:latin typeface="微软雅黑" panose="020B0503020204020204" pitchFamily="34" charset="-122"/>
                <a:ea typeface="微软雅黑" panose="020B0503020204020204" pitchFamily="34" charset="-122"/>
              </a:rPr>
              <a:t>线性搜索应该是相对于</a:t>
            </a:r>
            <a:r>
              <a:rPr lang="en-US" altLang="zh-CN" dirty="0" smtClean="0">
                <a:latin typeface="微软雅黑" panose="020B0503020204020204" pitchFamily="34" charset="-122"/>
                <a:ea typeface="微软雅黑" panose="020B0503020204020204" pitchFamily="34" charset="-122"/>
              </a:rPr>
              <a:t>trust region</a:t>
            </a:r>
            <a:r>
              <a:rPr lang="zh-CN" altLang="en-US" dirty="0" smtClean="0">
                <a:latin typeface="微软雅黑" panose="020B0503020204020204" pitchFamily="34" charset="-122"/>
                <a:ea typeface="微软雅黑" panose="020B0503020204020204" pitchFamily="34" charset="-122"/>
              </a:rPr>
              <a:t>这样一类方法而言的，指的应该就是方向加步长的一类方法（待考证）</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3408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minFunc</a:t>
            </a:r>
            <a:r>
              <a:rPr lang="zh-CN" altLang="en-US" dirty="0" smtClean="0"/>
              <a:t>的使用</a:t>
            </a:r>
            <a:endParaRPr lang="zh-CN" altLang="en-US" dirty="0"/>
          </a:p>
        </p:txBody>
      </p:sp>
      <p:sp>
        <p:nvSpPr>
          <p:cNvPr id="3" name="内容占位符 2"/>
          <p:cNvSpPr>
            <a:spLocks noGrp="1"/>
          </p:cNvSpPr>
          <p:nvPr>
            <p:ph idx="1"/>
          </p:nvPr>
        </p:nvSpPr>
        <p:spPr>
          <a:xfrm>
            <a:off x="838200" y="1392446"/>
            <a:ext cx="10515600" cy="4351338"/>
          </a:xfrm>
        </p:spPr>
        <p:txBody>
          <a:bodyPr/>
          <a:lstStyle/>
          <a:p>
            <a:r>
              <a:rPr lang="zh-CN" altLang="en-US" dirty="0" smtClean="0"/>
              <a:t>安装</a:t>
            </a:r>
            <a:endParaRPr lang="en-US" altLang="zh-CN" dirty="0" smtClean="0"/>
          </a:p>
          <a:p>
            <a:pPr lvl="1"/>
            <a:r>
              <a:rPr lang="zh-CN" altLang="en-US" dirty="0" smtClean="0"/>
              <a:t>下载：</a:t>
            </a:r>
            <a:r>
              <a:rPr lang="en-US" altLang="zh-CN" dirty="0" smtClean="0">
                <a:hlinkClick r:id="rId3"/>
              </a:rPr>
              <a:t>https</a:t>
            </a:r>
            <a:r>
              <a:rPr lang="en-US" altLang="zh-CN" dirty="0">
                <a:hlinkClick r:id="rId3"/>
              </a:rPr>
              <a:t>://www.cs.ubc.ca/~</a:t>
            </a:r>
            <a:r>
              <a:rPr lang="en-US" altLang="zh-CN" dirty="0" smtClean="0">
                <a:hlinkClick r:id="rId3"/>
              </a:rPr>
              <a:t>schmidtm/Software/minFunc.html</a:t>
            </a:r>
            <a:r>
              <a:rPr lang="en-US" altLang="zh-CN" dirty="0" smtClean="0"/>
              <a:t> </a:t>
            </a:r>
          </a:p>
          <a:p>
            <a:pPr lvl="2"/>
            <a:r>
              <a:rPr lang="zh-CN" altLang="en-US" dirty="0" smtClean="0"/>
              <a:t>好像自</a:t>
            </a:r>
            <a:r>
              <a:rPr lang="en-US" altLang="zh-CN" dirty="0" smtClean="0"/>
              <a:t>minFunc_2012</a:t>
            </a:r>
            <a:r>
              <a:rPr lang="zh-CN" altLang="en-US" dirty="0" smtClean="0"/>
              <a:t>之后就基本不再更新，同时也请下载</a:t>
            </a:r>
            <a:r>
              <a:rPr lang="en-US" altLang="zh-CN" u="sng" dirty="0" err="1" smtClean="0">
                <a:solidFill>
                  <a:srgbClr val="3399FF"/>
                </a:solidFill>
              </a:rPr>
              <a:t>rosenbrock.m</a:t>
            </a:r>
            <a:r>
              <a:rPr lang="zh-CN" altLang="en-US" dirty="0" smtClean="0"/>
              <a:t>文件（不是必须的只是作为例子输入）</a:t>
            </a:r>
            <a:endParaRPr lang="en-US" altLang="zh-CN" dirty="0"/>
          </a:p>
          <a:p>
            <a:pPr lvl="2"/>
            <a:r>
              <a:rPr lang="zh-CN" altLang="en-US" dirty="0" smtClean="0"/>
              <a:t>下载之后解压</a:t>
            </a:r>
            <a:endParaRPr lang="en-US" altLang="zh-CN" dirty="0" smtClean="0"/>
          </a:p>
          <a:p>
            <a:pPr lvl="1"/>
            <a:r>
              <a:rPr lang="zh-CN" altLang="en-US" dirty="0" smtClean="0"/>
              <a:t>编译（</a:t>
            </a:r>
            <a:r>
              <a:rPr lang="en-US" altLang="zh-CN" dirty="0" smtClean="0"/>
              <a:t>Compile</a:t>
            </a:r>
            <a:r>
              <a:rPr lang="zh-CN" altLang="en-US" dirty="0" smtClean="0"/>
              <a:t>）</a:t>
            </a:r>
            <a:r>
              <a:rPr lang="en-US" altLang="zh-CN" dirty="0" smtClean="0"/>
              <a:t>[</a:t>
            </a:r>
            <a:r>
              <a:rPr lang="zh-CN" altLang="en-US" dirty="0" smtClean="0"/>
              <a:t>一般情况是已经编译好了的</a:t>
            </a:r>
            <a:r>
              <a:rPr lang="en-US" altLang="zh-CN" dirty="0" smtClean="0"/>
              <a:t>]</a:t>
            </a:r>
          </a:p>
          <a:p>
            <a:pPr lvl="2"/>
            <a:r>
              <a:rPr lang="en-US" altLang="zh-CN" dirty="0"/>
              <a:t>cd minFunc_2012</a:t>
            </a:r>
          </a:p>
          <a:p>
            <a:pPr lvl="2"/>
            <a:r>
              <a:rPr lang="en-US" altLang="zh-CN" dirty="0" smtClean="0"/>
              <a:t>run </a:t>
            </a:r>
            <a:r>
              <a:rPr lang="en-US" altLang="zh-CN" dirty="0" err="1" smtClean="0"/>
              <a:t>mexAll</a:t>
            </a:r>
            <a:endParaRPr lang="en-US" altLang="zh-CN" dirty="0" smtClean="0"/>
          </a:p>
          <a:p>
            <a:pPr lvl="1"/>
            <a:r>
              <a:rPr lang="en-US" altLang="zh-CN" dirty="0" smtClean="0"/>
              <a:t>Testing</a:t>
            </a:r>
          </a:p>
          <a:p>
            <a:pPr lvl="2"/>
            <a:r>
              <a:rPr lang="en-US" altLang="zh-CN" dirty="0"/>
              <a:t>c</a:t>
            </a:r>
            <a:r>
              <a:rPr lang="en-US" altLang="zh-CN" dirty="0" smtClean="0"/>
              <a:t>d minFunc_2012</a:t>
            </a:r>
          </a:p>
          <a:p>
            <a:pPr lvl="2"/>
            <a:r>
              <a:rPr lang="en-US" altLang="zh-CN" dirty="0" err="1" smtClean="0"/>
              <a:t>addpath</a:t>
            </a:r>
            <a:r>
              <a:rPr lang="en-US" altLang="zh-CN" dirty="0" smtClean="0"/>
              <a:t>(</a:t>
            </a:r>
            <a:r>
              <a:rPr lang="en-US" altLang="zh-CN" dirty="0" err="1" smtClean="0"/>
              <a:t>genpath</a:t>
            </a:r>
            <a:r>
              <a:rPr lang="en-US" altLang="zh-CN" dirty="0" smtClean="0"/>
              <a:t>(</a:t>
            </a:r>
            <a:r>
              <a:rPr lang="en-US" altLang="zh-CN" dirty="0" err="1" smtClean="0"/>
              <a:t>pwd</a:t>
            </a:r>
            <a:r>
              <a:rPr lang="en-US" altLang="zh-CN" dirty="0" smtClean="0"/>
              <a:t>))</a:t>
            </a:r>
          </a:p>
          <a:p>
            <a:pPr lvl="2"/>
            <a:r>
              <a:rPr lang="en-US" altLang="zh-CN" dirty="0" err="1" smtClean="0"/>
              <a:t>example_minFunc</a:t>
            </a:r>
            <a:endParaRPr lang="en-US" altLang="zh-CN" dirty="0" smtClean="0"/>
          </a:p>
          <a:p>
            <a:pPr lvl="2"/>
            <a:endParaRPr lang="en-US" altLang="zh-CN" dirty="0" smtClean="0"/>
          </a:p>
          <a:p>
            <a:pPr lvl="1"/>
            <a:endParaRPr lang="en-US" altLang="zh-CN" dirty="0" smtClean="0"/>
          </a:p>
          <a:p>
            <a:pPr lvl="1"/>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47</a:t>
            </a:fld>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147400291"/>
              </p:ext>
            </p:extLst>
          </p:nvPr>
        </p:nvGraphicFramePr>
        <p:xfrm>
          <a:off x="9655175" y="1611208"/>
          <a:ext cx="1279525" cy="568325"/>
        </p:xfrm>
        <a:graphic>
          <a:graphicData uri="http://schemas.openxmlformats.org/presentationml/2006/ole">
            <mc:AlternateContent xmlns:mc="http://schemas.openxmlformats.org/markup-compatibility/2006">
              <mc:Choice xmlns:v="urn:schemas-microsoft-com:vml" Requires="v">
                <p:oleObj spid="_x0000_s1064" name="包装程序外壳对象" showAsIcon="1" r:id="rId4" imgW="1279800" imgH="568440" progId="Package">
                  <p:embed/>
                </p:oleObj>
              </mc:Choice>
              <mc:Fallback>
                <p:oleObj name="包装程序外壳对象" showAsIcon="1" r:id="rId4" imgW="1279800" imgH="568440" progId="Package">
                  <p:embed/>
                  <p:pic>
                    <p:nvPicPr>
                      <p:cNvPr id="0" name=""/>
                      <p:cNvPicPr/>
                      <p:nvPr/>
                    </p:nvPicPr>
                    <p:blipFill>
                      <a:blip r:embed="rId5"/>
                      <a:stretch>
                        <a:fillRect/>
                      </a:stretch>
                    </p:blipFill>
                    <p:spPr>
                      <a:xfrm>
                        <a:off x="9655175" y="1611208"/>
                        <a:ext cx="1279525" cy="568325"/>
                      </a:xfrm>
                      <a:prstGeom prst="rect">
                        <a:avLst/>
                      </a:prstGeom>
                    </p:spPr>
                  </p:pic>
                </p:oleObj>
              </mc:Fallback>
            </mc:AlternateContent>
          </a:graphicData>
        </a:graphic>
      </p:graphicFrame>
      <p:pic>
        <p:nvPicPr>
          <p:cNvPr id="6" name="图片 5"/>
          <p:cNvPicPr>
            <a:picLocks noChangeAspect="1"/>
          </p:cNvPicPr>
          <p:nvPr/>
        </p:nvPicPr>
        <p:blipFill>
          <a:blip r:embed="rId6"/>
          <a:stretch>
            <a:fillRect/>
          </a:stretch>
        </p:blipFill>
        <p:spPr>
          <a:xfrm>
            <a:off x="5129965" y="3730208"/>
            <a:ext cx="5982535" cy="2991267"/>
          </a:xfrm>
          <a:prstGeom prst="rect">
            <a:avLst/>
          </a:prstGeom>
        </p:spPr>
      </p:pic>
    </p:spTree>
    <p:extLst>
      <p:ext uri="{BB962C8B-B14F-4D97-AF65-F5344CB8AC3E}">
        <p14:creationId xmlns:p14="http://schemas.microsoft.com/office/powerpoint/2010/main" val="484890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minFunc</a:t>
            </a:r>
            <a:r>
              <a:rPr lang="zh-CN" altLang="en-US" dirty="0"/>
              <a:t>的使用</a:t>
            </a:r>
          </a:p>
        </p:txBody>
      </p:sp>
      <p:sp>
        <p:nvSpPr>
          <p:cNvPr id="3" name="内容占位符 2"/>
          <p:cNvSpPr>
            <a:spLocks noGrp="1"/>
          </p:cNvSpPr>
          <p:nvPr>
            <p:ph idx="1"/>
          </p:nvPr>
        </p:nvSpPr>
        <p:spPr>
          <a:xfrm>
            <a:off x="838200" y="1825625"/>
            <a:ext cx="10795000" cy="4351338"/>
          </a:xfrm>
        </p:spPr>
        <p:txBody>
          <a:bodyPr/>
          <a:lstStyle/>
          <a:p>
            <a:r>
              <a:rPr lang="zh-CN" altLang="en-US" dirty="0" smtClean="0"/>
              <a:t>如果你比较闲的话，还有两件事可以做</a:t>
            </a:r>
            <a:endParaRPr lang="en-US" altLang="zh-CN" dirty="0" smtClean="0"/>
          </a:p>
          <a:p>
            <a:pPr lvl="1"/>
            <a:r>
              <a:rPr lang="en-US" altLang="zh-CN" dirty="0" smtClean="0"/>
              <a:t>Examples: </a:t>
            </a:r>
            <a:r>
              <a:rPr lang="en-US" altLang="zh-CN" dirty="0" smtClean="0">
                <a:hlinkClick r:id="rId2"/>
              </a:rPr>
              <a:t>https</a:t>
            </a:r>
            <a:r>
              <a:rPr lang="en-US" altLang="zh-CN" dirty="0">
                <a:hlinkClick r:id="rId2"/>
              </a:rPr>
              <a:t>://www.cs.ubc.ca/~</a:t>
            </a:r>
            <a:r>
              <a:rPr lang="en-US" altLang="zh-CN" dirty="0" smtClean="0">
                <a:hlinkClick r:id="rId2"/>
              </a:rPr>
              <a:t>schmidtm/Software/minFunc/examples.html</a:t>
            </a:r>
            <a:r>
              <a:rPr lang="en-US" altLang="zh-CN" dirty="0" smtClean="0"/>
              <a:t>  </a:t>
            </a:r>
          </a:p>
          <a:p>
            <a:pPr lvl="1"/>
            <a:r>
              <a:rPr lang="zh-CN" altLang="en-US" dirty="0" smtClean="0"/>
              <a:t>重新编译</a:t>
            </a:r>
            <a:endParaRPr lang="en-US" altLang="zh-CN" dirty="0" smtClean="0"/>
          </a:p>
          <a:p>
            <a:pPr lvl="2"/>
            <a:r>
              <a:rPr lang="zh-CN" altLang="en-US" dirty="0" smtClean="0"/>
              <a:t>把</a:t>
            </a:r>
            <a:r>
              <a:rPr lang="en-US" altLang="zh-CN" dirty="0" err="1" smtClean="0"/>
              <a:t>minFunc</a:t>
            </a:r>
            <a:r>
              <a:rPr lang="en-US" altLang="zh-CN" dirty="0" smtClean="0"/>
              <a:t>/compiled</a:t>
            </a:r>
            <a:r>
              <a:rPr lang="zh-CN" altLang="en-US" dirty="0" smtClean="0"/>
              <a:t>中的东西都删掉，然后</a:t>
            </a:r>
            <a:r>
              <a:rPr lang="en-US" altLang="zh-CN" dirty="0" smtClean="0"/>
              <a:t>run </a:t>
            </a:r>
            <a:r>
              <a:rPr lang="en-US" altLang="zh-CN" dirty="0" err="1" smtClean="0"/>
              <a:t>mexAll.m</a:t>
            </a:r>
            <a:r>
              <a:rPr lang="zh-CN" altLang="en-US" dirty="0" smtClean="0"/>
              <a:t>，此时系统会告诉你哪里错了，以下是个人情况（</a:t>
            </a:r>
            <a:r>
              <a:rPr lang="zh-CN" altLang="en-US" dirty="0"/>
              <a:t>环境</a:t>
            </a:r>
            <a:r>
              <a:rPr lang="en-US" altLang="zh-CN" dirty="0"/>
              <a:t>win 10</a:t>
            </a:r>
            <a:r>
              <a:rPr lang="en-US" altLang="zh-CN" dirty="0" smtClean="0"/>
              <a:t>, </a:t>
            </a:r>
            <a:r>
              <a:rPr lang="en-US" altLang="zh-CN" dirty="0" err="1" smtClean="0"/>
              <a:t>matlab</a:t>
            </a:r>
            <a:r>
              <a:rPr lang="en-US" altLang="zh-CN" dirty="0" smtClean="0"/>
              <a:t> 2014a, VS2013</a:t>
            </a:r>
            <a:r>
              <a:rPr lang="zh-CN" altLang="en-US" dirty="0" smtClean="0"/>
              <a:t>）</a:t>
            </a:r>
            <a:endParaRPr lang="en-US" altLang="zh-CN" dirty="0" smtClean="0"/>
          </a:p>
          <a:p>
            <a:pPr lvl="2"/>
            <a:endParaRPr lang="en-US" altLang="zh-CN" dirty="0" smtClean="0"/>
          </a:p>
          <a:p>
            <a:pPr lvl="1"/>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48</a:t>
            </a:fld>
            <a:endParaRPr lang="zh-CN" altLang="en-US"/>
          </a:p>
        </p:txBody>
      </p:sp>
      <p:pic>
        <p:nvPicPr>
          <p:cNvPr id="5" name="图片 4"/>
          <p:cNvPicPr>
            <a:picLocks noChangeAspect="1"/>
          </p:cNvPicPr>
          <p:nvPr/>
        </p:nvPicPr>
        <p:blipFill>
          <a:blip r:embed="rId3"/>
          <a:stretch>
            <a:fillRect/>
          </a:stretch>
        </p:blipFill>
        <p:spPr>
          <a:xfrm>
            <a:off x="1998392" y="3825746"/>
            <a:ext cx="3877216" cy="1848108"/>
          </a:xfrm>
          <a:prstGeom prst="rect">
            <a:avLst/>
          </a:prstGeom>
        </p:spPr>
      </p:pic>
      <p:pic>
        <p:nvPicPr>
          <p:cNvPr id="6" name="图片 5"/>
          <p:cNvPicPr>
            <a:picLocks noChangeAspect="1"/>
          </p:cNvPicPr>
          <p:nvPr/>
        </p:nvPicPr>
        <p:blipFill>
          <a:blip r:embed="rId4"/>
          <a:stretch>
            <a:fillRect/>
          </a:stretch>
        </p:blipFill>
        <p:spPr>
          <a:xfrm>
            <a:off x="7839876" y="4349694"/>
            <a:ext cx="1829055" cy="800212"/>
          </a:xfrm>
          <a:prstGeom prst="rect">
            <a:avLst/>
          </a:prstGeom>
        </p:spPr>
      </p:pic>
      <p:sp>
        <p:nvSpPr>
          <p:cNvPr id="7" name="右箭头 6"/>
          <p:cNvSpPr/>
          <p:nvPr/>
        </p:nvSpPr>
        <p:spPr>
          <a:xfrm>
            <a:off x="6235700" y="4419600"/>
            <a:ext cx="1028700" cy="736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7503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minFunc</a:t>
            </a:r>
            <a:r>
              <a:rPr lang="zh-CN" altLang="en-US" dirty="0"/>
              <a:t>的</a:t>
            </a:r>
            <a:r>
              <a:rPr lang="zh-CN" altLang="en-US" dirty="0" smtClean="0"/>
              <a:t>使用</a:t>
            </a:r>
            <a:r>
              <a:rPr lang="en-US" altLang="zh-CN" dirty="0" smtClean="0"/>
              <a:t>-Example</a:t>
            </a:r>
            <a:endParaRPr lang="zh-CN" altLang="en-US" dirty="0"/>
          </a:p>
        </p:txBody>
      </p:sp>
      <p:sp>
        <p:nvSpPr>
          <p:cNvPr id="3" name="内容占位符 2"/>
          <p:cNvSpPr>
            <a:spLocks noGrp="1"/>
          </p:cNvSpPr>
          <p:nvPr>
            <p:ph idx="1"/>
          </p:nvPr>
        </p:nvSpPr>
        <p:spPr>
          <a:xfrm>
            <a:off x="838200" y="2005012"/>
            <a:ext cx="10515600" cy="4351338"/>
          </a:xfrm>
        </p:spPr>
        <p:txBody>
          <a:bodyPr/>
          <a:lstStyle/>
          <a:p>
            <a:r>
              <a:rPr lang="en-US" altLang="zh-CN" dirty="0"/>
              <a:t>T</a:t>
            </a:r>
            <a:r>
              <a:rPr lang="en-US" altLang="zh-CN" dirty="0" smtClean="0"/>
              <a:t>he </a:t>
            </a:r>
            <a:r>
              <a:rPr lang="en-US" altLang="zh-CN" dirty="0"/>
              <a:t>2D </a:t>
            </a:r>
            <a:r>
              <a:rPr lang="en-US" altLang="zh-CN" dirty="0" err="1"/>
              <a:t>Rosenbrock</a:t>
            </a:r>
            <a:r>
              <a:rPr lang="en-US" altLang="zh-CN" dirty="0"/>
              <a:t> </a:t>
            </a:r>
            <a:r>
              <a:rPr lang="en-US" altLang="zh-CN" dirty="0" smtClean="0"/>
              <a:t>"banana</a:t>
            </a:r>
            <a:r>
              <a:rPr lang="en-US" altLang="zh-CN" dirty="0"/>
              <a:t>" </a:t>
            </a:r>
            <a:r>
              <a:rPr lang="en-US" altLang="zh-CN" dirty="0" smtClean="0"/>
              <a:t>function</a:t>
            </a:r>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极值为</a:t>
            </a:r>
            <a:r>
              <a:rPr lang="en-US" altLang="zh-CN" dirty="0" smtClean="0"/>
              <a:t>0</a:t>
            </a:r>
            <a:r>
              <a:rPr lang="zh-CN" altLang="en-US" dirty="0" smtClean="0"/>
              <a:t>，坐标为（</a:t>
            </a:r>
            <a:r>
              <a:rPr lang="en-US" altLang="zh-CN" dirty="0" smtClean="0"/>
              <a:t>1,1</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49</a:t>
            </a:fld>
            <a:endParaRPr lang="zh-CN" altLang="en-US"/>
          </a:p>
        </p:txBody>
      </p:sp>
      <p:grpSp>
        <p:nvGrpSpPr>
          <p:cNvPr id="11" name="组合 10"/>
          <p:cNvGrpSpPr/>
          <p:nvPr/>
        </p:nvGrpSpPr>
        <p:grpSpPr>
          <a:xfrm>
            <a:off x="448710" y="2288572"/>
            <a:ext cx="4030179" cy="3225078"/>
            <a:chOff x="448710" y="2288572"/>
            <a:chExt cx="4030179" cy="3225078"/>
          </a:xfrm>
        </p:grpSpPr>
        <p:pic>
          <p:nvPicPr>
            <p:cNvPr id="5" name="图片 4"/>
            <p:cNvPicPr>
              <a:picLocks noChangeAspect="1"/>
            </p:cNvPicPr>
            <p:nvPr/>
          </p:nvPicPr>
          <p:blipFill>
            <a:blip r:embed="rId2"/>
            <a:stretch>
              <a:fillRect/>
            </a:stretch>
          </p:blipFill>
          <p:spPr>
            <a:xfrm>
              <a:off x="448710" y="2288572"/>
              <a:ext cx="4030179" cy="3021878"/>
            </a:xfrm>
            <a:prstGeom prst="rect">
              <a:avLst/>
            </a:prstGeom>
          </p:spPr>
        </p:pic>
        <p:sp>
          <p:nvSpPr>
            <p:cNvPr id="8" name="文本框 7"/>
            <p:cNvSpPr txBox="1"/>
            <p:nvPr/>
          </p:nvSpPr>
          <p:spPr>
            <a:xfrm>
              <a:off x="1701799" y="5140587"/>
              <a:ext cx="1524000" cy="373063"/>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By myself</a:t>
              </a:r>
              <a:endParaRPr lang="zh-CN" altLang="en-US"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4667250" y="2814344"/>
            <a:ext cx="2857500" cy="2695575"/>
            <a:chOff x="4555089" y="2818075"/>
            <a:chExt cx="2857500" cy="2695575"/>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5089" y="2818075"/>
              <a:ext cx="2857500" cy="2143125"/>
            </a:xfrm>
            <a:prstGeom prst="rect">
              <a:avLst/>
            </a:prstGeom>
          </p:spPr>
        </p:pic>
        <p:sp>
          <p:nvSpPr>
            <p:cNvPr id="9" name="文本框 8"/>
            <p:cNvSpPr txBox="1"/>
            <p:nvPr/>
          </p:nvSpPr>
          <p:spPr>
            <a:xfrm>
              <a:off x="5221839" y="5140587"/>
              <a:ext cx="1524000" cy="373063"/>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From Wiki</a:t>
              </a:r>
              <a:endParaRPr lang="zh-CN" altLang="en-US" dirty="0">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8269695" y="2520362"/>
            <a:ext cx="2718087" cy="2989557"/>
            <a:chOff x="8269695" y="2520362"/>
            <a:chExt cx="2718087" cy="2989557"/>
          </a:xfrm>
        </p:grpSpPr>
        <p:pic>
          <p:nvPicPr>
            <p:cNvPr id="7" name="图片 6"/>
            <p:cNvPicPr>
              <a:picLocks noChangeAspect="1"/>
            </p:cNvPicPr>
            <p:nvPr/>
          </p:nvPicPr>
          <p:blipFill>
            <a:blip r:embed="rId4"/>
            <a:stretch>
              <a:fillRect/>
            </a:stretch>
          </p:blipFill>
          <p:spPr>
            <a:xfrm>
              <a:off x="8269695" y="2520362"/>
              <a:ext cx="2718087" cy="2485288"/>
            </a:xfrm>
            <a:prstGeom prst="rect">
              <a:avLst/>
            </a:prstGeom>
          </p:spPr>
        </p:pic>
        <p:sp>
          <p:nvSpPr>
            <p:cNvPr id="10" name="文本框 9"/>
            <p:cNvSpPr txBox="1"/>
            <p:nvPr/>
          </p:nvSpPr>
          <p:spPr>
            <a:xfrm>
              <a:off x="8741878" y="5140587"/>
              <a:ext cx="1773722" cy="369332"/>
            </a:xfrm>
            <a:prstGeom prst="rect">
              <a:avLst/>
            </a:prstGeom>
            <a:noFill/>
          </p:spPr>
          <p:txBody>
            <a:bodyPr wrap="square" rtlCol="0">
              <a:spAutoFit/>
            </a:bodyPr>
            <a:lstStyle/>
            <a:p>
              <a:pPr algn="ctr"/>
              <a:r>
                <a:rPr lang="zh-CN" altLang="en-US" dirty="0" smtClean="0">
                  <a:latin typeface="Times New Roman" panose="02020603050405020304" pitchFamily="18" charset="0"/>
                  <a:cs typeface="Times New Roman" panose="02020603050405020304" pitchFamily="18" charset="0"/>
                </a:rPr>
                <a:t>等高线图（</a:t>
              </a:r>
              <a:r>
                <a:rPr lang="en-US" altLang="zh-CN" dirty="0" smtClean="0">
                  <a:latin typeface="Times New Roman" panose="02020603050405020304" pitchFamily="18" charset="0"/>
                  <a:cs typeface="Times New Roman" panose="02020603050405020304" pitchFamily="18" charset="0"/>
                </a:rPr>
                <a:t>Web</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8206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凸问题</a:t>
            </a:r>
            <a:endParaRPr lang="zh-CN" altLang="en-US" dirty="0"/>
          </a:p>
        </p:txBody>
      </p:sp>
      <p:sp>
        <p:nvSpPr>
          <p:cNvPr id="3" name="内容占位符 2"/>
          <p:cNvSpPr>
            <a:spLocks noGrp="1"/>
          </p:cNvSpPr>
          <p:nvPr>
            <p:ph idx="1"/>
          </p:nvPr>
        </p:nvSpPr>
        <p:spPr/>
        <p:txBody>
          <a:bodyPr/>
          <a:lstStyle/>
          <a:p>
            <a:r>
              <a:rPr lang="zh-CN" altLang="en-US" dirty="0" smtClean="0"/>
              <a:t>凸问题的判别（除了定义还有什么）</a:t>
            </a:r>
            <a:endParaRPr lang="en-US" altLang="zh-CN" dirty="0" smtClean="0"/>
          </a:p>
          <a:p>
            <a:pPr lvl="1"/>
            <a:r>
              <a:rPr lang="zh-CN" altLang="en-US" dirty="0" smtClean="0"/>
              <a:t>如果一个问题能将其表示为一族仿射函数的逐点上确界，那么这个问题就是一个凸问题</a:t>
            </a:r>
            <a:endParaRPr lang="en-US" altLang="zh-CN" dirty="0" smtClean="0"/>
          </a:p>
          <a:p>
            <a:pPr lvl="2"/>
            <a:r>
              <a:rPr lang="zh-CN" altLang="en-US" dirty="0" smtClean="0"/>
              <a:t>仿射函数：    是一个线性函数和一个常数的和，也就是                                   的形式，其中                                         则     称为仿射函数</a:t>
            </a:r>
            <a:endParaRPr lang="en-US" altLang="zh-CN" dirty="0" smtClean="0"/>
          </a:p>
          <a:p>
            <a:pPr lvl="2"/>
            <a:r>
              <a:rPr lang="zh-CN" altLang="en-US" dirty="0"/>
              <a:t>逐</a:t>
            </a:r>
            <a:r>
              <a:rPr lang="zh-CN" altLang="en-US" dirty="0" smtClean="0"/>
              <a:t>点上确界：</a:t>
            </a:r>
            <a:endParaRPr lang="en-US" altLang="zh-CN" dirty="0" smtClean="0"/>
          </a:p>
          <a:p>
            <a:pPr lvl="2"/>
            <a:r>
              <a:rPr lang="zh-CN" altLang="en-US" dirty="0" smtClean="0"/>
              <a:t>特别地，</a:t>
            </a:r>
            <a:r>
              <a:rPr lang="en-US" altLang="zh-CN" dirty="0"/>
              <a:t>Lagrange </a:t>
            </a:r>
            <a:r>
              <a:rPr lang="zh-CN" altLang="en-US" dirty="0"/>
              <a:t>对偶</a:t>
            </a:r>
            <a:r>
              <a:rPr lang="zh-CN" altLang="en-US" dirty="0" smtClean="0"/>
              <a:t>问题是借助该定义导出的凹函数</a:t>
            </a:r>
            <a:endParaRPr lang="en-US" altLang="zh-CN" dirty="0" smtClean="0"/>
          </a:p>
          <a:p>
            <a:pPr lvl="2"/>
            <a:endParaRPr lang="en-US" altLang="zh-CN" dirty="0"/>
          </a:p>
          <a:p>
            <a:pPr lvl="2"/>
            <a:endParaRPr lang="en-US" altLang="zh-CN" dirty="0"/>
          </a:p>
          <a:p>
            <a:pPr lvl="2"/>
            <a:r>
              <a:rPr lang="zh-CN" altLang="en-US" dirty="0" smtClean="0"/>
              <a:t>右图表示问题                  的</a:t>
            </a:r>
            <a:r>
              <a:rPr lang="en-US" altLang="zh-CN" dirty="0" smtClean="0"/>
              <a:t>Lagrange</a:t>
            </a:r>
            <a:r>
              <a:rPr lang="zh-CN" altLang="en-US" dirty="0" smtClean="0"/>
              <a:t>函数     取不同值</a:t>
            </a:r>
            <a:endParaRPr lang="en-US" altLang="zh-CN" dirty="0" smtClean="0"/>
          </a:p>
          <a:p>
            <a:pPr marL="914400" lvl="2" indent="0">
              <a:buNone/>
            </a:pPr>
            <a:r>
              <a:rPr lang="zh-CN" altLang="en-US" dirty="0" smtClean="0"/>
              <a:t>的情形</a:t>
            </a:r>
            <a:endParaRPr lang="en-US" altLang="zh-CN" dirty="0" smtClean="0"/>
          </a:p>
          <a:p>
            <a:pPr lvl="2"/>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5</a:t>
            </a:fld>
            <a:endParaRPr lang="zh-CN" altLang="en-US"/>
          </a:p>
        </p:txBody>
      </p:sp>
      <p:pic>
        <p:nvPicPr>
          <p:cNvPr id="6" name="图片 5"/>
          <p:cNvPicPr>
            <a:picLocks noChangeAspect="1"/>
          </p:cNvPicPr>
          <p:nvPr/>
        </p:nvPicPr>
        <p:blipFill>
          <a:blip r:embed="rId2"/>
          <a:stretch>
            <a:fillRect/>
          </a:stretch>
        </p:blipFill>
        <p:spPr>
          <a:xfrm>
            <a:off x="3286409" y="3008225"/>
            <a:ext cx="311240" cy="311240"/>
          </a:xfrm>
          <a:prstGeom prst="rect">
            <a:avLst/>
          </a:prstGeom>
        </p:spPr>
      </p:pic>
      <p:pic>
        <p:nvPicPr>
          <p:cNvPr id="7" name="图片 6"/>
          <p:cNvPicPr>
            <a:picLocks noChangeAspect="1"/>
          </p:cNvPicPr>
          <p:nvPr/>
        </p:nvPicPr>
        <p:blipFill>
          <a:blip r:embed="rId3"/>
          <a:stretch>
            <a:fillRect/>
          </a:stretch>
        </p:blipFill>
        <p:spPr>
          <a:xfrm>
            <a:off x="8202439" y="3008225"/>
            <a:ext cx="2121552" cy="332291"/>
          </a:xfrm>
          <a:prstGeom prst="rect">
            <a:avLst/>
          </a:prstGeom>
        </p:spPr>
      </p:pic>
      <p:pic>
        <p:nvPicPr>
          <p:cNvPr id="8" name="图片 7"/>
          <p:cNvPicPr>
            <a:picLocks noChangeAspect="1"/>
          </p:cNvPicPr>
          <p:nvPr/>
        </p:nvPicPr>
        <p:blipFill>
          <a:blip r:embed="rId4"/>
          <a:stretch>
            <a:fillRect/>
          </a:stretch>
        </p:blipFill>
        <p:spPr>
          <a:xfrm>
            <a:off x="2607398" y="3310628"/>
            <a:ext cx="2486898" cy="287548"/>
          </a:xfrm>
          <a:prstGeom prst="rect">
            <a:avLst/>
          </a:prstGeom>
        </p:spPr>
      </p:pic>
      <p:pic>
        <p:nvPicPr>
          <p:cNvPr id="9" name="图片 8"/>
          <p:cNvPicPr>
            <a:picLocks noChangeAspect="1"/>
          </p:cNvPicPr>
          <p:nvPr/>
        </p:nvPicPr>
        <p:blipFill>
          <a:blip r:embed="rId2"/>
          <a:stretch>
            <a:fillRect/>
          </a:stretch>
        </p:blipFill>
        <p:spPr>
          <a:xfrm>
            <a:off x="5433184" y="3259563"/>
            <a:ext cx="311240" cy="311240"/>
          </a:xfrm>
          <a:prstGeom prst="rect">
            <a:avLst/>
          </a:prstGeom>
        </p:spPr>
      </p:pic>
      <p:pic>
        <p:nvPicPr>
          <p:cNvPr id="10" name="图片 9"/>
          <p:cNvPicPr>
            <a:picLocks noChangeAspect="1"/>
          </p:cNvPicPr>
          <p:nvPr/>
        </p:nvPicPr>
        <p:blipFill>
          <a:blip r:embed="rId5"/>
          <a:stretch>
            <a:fillRect/>
          </a:stretch>
        </p:blipFill>
        <p:spPr>
          <a:xfrm>
            <a:off x="3597649" y="3598176"/>
            <a:ext cx="3520359" cy="322762"/>
          </a:xfrm>
          <a:prstGeom prst="rect">
            <a:avLst/>
          </a:prstGeom>
        </p:spPr>
      </p:pic>
      <p:pic>
        <p:nvPicPr>
          <p:cNvPr id="11" name="图片 10"/>
          <p:cNvPicPr>
            <a:picLocks noChangeAspect="1"/>
          </p:cNvPicPr>
          <p:nvPr/>
        </p:nvPicPr>
        <p:blipFill>
          <a:blip r:embed="rId6"/>
          <a:stretch>
            <a:fillRect/>
          </a:stretch>
        </p:blipFill>
        <p:spPr>
          <a:xfrm>
            <a:off x="2591268" y="4280520"/>
            <a:ext cx="4515480" cy="523948"/>
          </a:xfrm>
          <a:prstGeom prst="rect">
            <a:avLst/>
          </a:prstGeom>
        </p:spPr>
      </p:pic>
      <p:pic>
        <p:nvPicPr>
          <p:cNvPr id="12" name="图片 11"/>
          <p:cNvPicPr>
            <a:picLocks noChangeAspect="1"/>
          </p:cNvPicPr>
          <p:nvPr/>
        </p:nvPicPr>
        <p:blipFill>
          <a:blip r:embed="rId7"/>
          <a:stretch>
            <a:fillRect/>
          </a:stretch>
        </p:blipFill>
        <p:spPr>
          <a:xfrm>
            <a:off x="9101014" y="6279063"/>
            <a:ext cx="1762371" cy="238158"/>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72556" y="3598176"/>
            <a:ext cx="3350688" cy="2656074"/>
          </a:xfrm>
          <a:prstGeom prst="rect">
            <a:avLst/>
          </a:prstGeom>
        </p:spPr>
      </p:pic>
      <p:pic>
        <p:nvPicPr>
          <p:cNvPr id="14" name="图片 13"/>
          <p:cNvPicPr>
            <a:picLocks noChangeAspect="1"/>
          </p:cNvPicPr>
          <p:nvPr/>
        </p:nvPicPr>
        <p:blipFill>
          <a:blip r:embed="rId9"/>
          <a:stretch>
            <a:fillRect/>
          </a:stretch>
        </p:blipFill>
        <p:spPr>
          <a:xfrm>
            <a:off x="3597649" y="4830519"/>
            <a:ext cx="1114581" cy="562053"/>
          </a:xfrm>
          <a:prstGeom prst="rect">
            <a:avLst/>
          </a:prstGeom>
        </p:spPr>
      </p:pic>
      <p:pic>
        <p:nvPicPr>
          <p:cNvPr id="16" name="图片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26804" y="4954283"/>
            <a:ext cx="263296" cy="378489"/>
          </a:xfrm>
          <a:prstGeom prst="rect">
            <a:avLst/>
          </a:prstGeom>
        </p:spPr>
      </p:pic>
      <p:sp>
        <p:nvSpPr>
          <p:cNvPr id="5" name="文本框 4"/>
          <p:cNvSpPr txBox="1"/>
          <p:nvPr/>
        </p:nvSpPr>
        <p:spPr>
          <a:xfrm>
            <a:off x="1703311" y="6254250"/>
            <a:ext cx="4506419"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Link:  </a:t>
            </a:r>
            <a:r>
              <a:rPr lang="en-US" altLang="zh-CN" dirty="0" smtClean="0">
                <a:latin typeface="Times New Roman" panose="02020603050405020304" pitchFamily="18" charset="0"/>
                <a:cs typeface="Times New Roman" panose="02020603050405020304" pitchFamily="18" charset="0"/>
                <a:hlinkClick r:id="rId11"/>
              </a:rPr>
              <a:t>http</a:t>
            </a:r>
            <a:r>
              <a:rPr lang="en-US" altLang="zh-CN" dirty="0">
                <a:latin typeface="Times New Roman" panose="02020603050405020304" pitchFamily="18" charset="0"/>
                <a:cs typeface="Times New Roman" panose="02020603050405020304" pitchFamily="18" charset="0"/>
                <a:hlinkClick r:id="rId11"/>
              </a:rPr>
              <a:t>://</a:t>
            </a:r>
            <a:r>
              <a:rPr lang="en-US" altLang="zh-CN" dirty="0" smtClean="0">
                <a:latin typeface="Times New Roman" panose="02020603050405020304" pitchFamily="18" charset="0"/>
                <a:cs typeface="Times New Roman" panose="02020603050405020304" pitchFamily="18" charset="0"/>
                <a:hlinkClick r:id="rId11"/>
              </a:rPr>
              <a:t>ask.julyedu.com/question/276</a:t>
            </a:r>
            <a:r>
              <a:rPr lang="en-US" altLang="zh-CN" dirty="0" smtClean="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96167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minFunc</a:t>
            </a:r>
            <a:r>
              <a:rPr lang="zh-CN" altLang="en-US" dirty="0"/>
              <a:t>的使用</a:t>
            </a:r>
            <a:r>
              <a:rPr lang="en-US" altLang="zh-CN" dirty="0"/>
              <a:t>-Example</a:t>
            </a:r>
            <a:endParaRPr lang="zh-CN" altLang="en-US" dirty="0"/>
          </a:p>
        </p:txBody>
      </p:sp>
      <p:sp>
        <p:nvSpPr>
          <p:cNvPr id="3" name="内容占位符 2"/>
          <p:cNvSpPr>
            <a:spLocks noGrp="1"/>
          </p:cNvSpPr>
          <p:nvPr>
            <p:ph idx="1"/>
          </p:nvPr>
        </p:nvSpPr>
        <p:spPr/>
        <p:txBody>
          <a:bodyPr/>
          <a:lstStyle/>
          <a:p>
            <a:r>
              <a:rPr lang="zh-CN" altLang="en-US" dirty="0"/>
              <a:t>调用</a:t>
            </a:r>
            <a:r>
              <a:rPr lang="zh-CN" altLang="en-US" dirty="0" smtClean="0"/>
              <a:t>形式：</a:t>
            </a:r>
            <a:r>
              <a:rPr lang="en-US" altLang="zh-CN" dirty="0" err="1" smtClean="0"/>
              <a:t>minFunc</a:t>
            </a:r>
            <a:r>
              <a:rPr lang="en-US" altLang="zh-CN" dirty="0" smtClean="0"/>
              <a:t>(@</a:t>
            </a:r>
            <a:r>
              <a:rPr lang="en-US" altLang="zh-CN" dirty="0" err="1" smtClean="0"/>
              <a:t>funObj,init_point,option</a:t>
            </a:r>
            <a:r>
              <a:rPr lang="en-US" altLang="zh-CN" dirty="0" smtClean="0"/>
              <a:t>)</a:t>
            </a:r>
          </a:p>
          <a:p>
            <a:pPr lvl="1"/>
            <a:r>
              <a:rPr lang="zh-CN" altLang="en-US" dirty="0"/>
              <a:t>一般</a:t>
            </a:r>
            <a:r>
              <a:rPr lang="zh-CN" altLang="en-US" dirty="0" smtClean="0"/>
              <a:t>需要梯度输入：</a:t>
            </a:r>
            <a:r>
              <a:rPr lang="en-US" altLang="zh-CN" dirty="0" smtClean="0"/>
              <a:t>[</a:t>
            </a:r>
            <a:r>
              <a:rPr lang="en-US" altLang="zh-CN" dirty="0" err="1" smtClean="0"/>
              <a:t>f,g</a:t>
            </a:r>
            <a:r>
              <a:rPr lang="en-US" altLang="zh-CN" dirty="0"/>
              <a:t>] = </a:t>
            </a:r>
            <a:r>
              <a:rPr lang="en-US" altLang="zh-CN" dirty="0" err="1" smtClean="0"/>
              <a:t>funObj</a:t>
            </a:r>
            <a:r>
              <a:rPr lang="en-US" altLang="zh-CN" dirty="0" smtClean="0"/>
              <a:t>(</a:t>
            </a:r>
            <a:r>
              <a:rPr lang="en-US" altLang="zh-CN" dirty="0"/>
              <a:t>.</a:t>
            </a:r>
            <a:r>
              <a:rPr lang="en-US" altLang="zh-CN" dirty="0" smtClean="0"/>
              <a:t>)</a:t>
            </a:r>
            <a:endParaRPr lang="en-US" altLang="zh-CN" dirty="0"/>
          </a:p>
          <a:p>
            <a:pPr lvl="1"/>
            <a:r>
              <a:rPr lang="en-US" altLang="zh-CN" dirty="0" smtClean="0"/>
              <a:t>Newton</a:t>
            </a:r>
            <a:r>
              <a:rPr lang="zh-CN" altLang="en-US" dirty="0" smtClean="0"/>
              <a:t>法需要</a:t>
            </a:r>
            <a:r>
              <a:rPr lang="en-US" altLang="zh-CN" dirty="0" smtClean="0"/>
              <a:t>Hessian</a:t>
            </a:r>
            <a:r>
              <a:rPr lang="zh-CN" altLang="en-US" dirty="0" smtClean="0"/>
              <a:t>矩阵输入：</a:t>
            </a:r>
            <a:r>
              <a:rPr lang="en-US" altLang="zh-CN" dirty="0"/>
              <a:t>[</a:t>
            </a:r>
            <a:r>
              <a:rPr lang="en-US" altLang="zh-CN" dirty="0" err="1" smtClean="0"/>
              <a:t>f,g,H</a:t>
            </a:r>
            <a:r>
              <a:rPr lang="en-US" altLang="zh-CN" dirty="0" smtClean="0"/>
              <a:t>] </a:t>
            </a:r>
            <a:r>
              <a:rPr lang="en-US" altLang="zh-CN" dirty="0"/>
              <a:t>= </a:t>
            </a:r>
            <a:r>
              <a:rPr lang="en-US" altLang="zh-CN" dirty="0" err="1"/>
              <a:t>funObj</a:t>
            </a:r>
            <a:r>
              <a:rPr lang="en-US" altLang="zh-CN" dirty="0"/>
              <a:t>(.)</a:t>
            </a:r>
          </a:p>
          <a:p>
            <a:pPr lvl="1"/>
            <a:r>
              <a:rPr lang="en-US" altLang="zh-CN" dirty="0" err="1" smtClean="0"/>
              <a:t>Init_point</a:t>
            </a:r>
            <a:r>
              <a:rPr lang="zh-CN" altLang="en-US" dirty="0" smtClean="0"/>
              <a:t>为初始值，如</a:t>
            </a:r>
            <a:r>
              <a:rPr lang="en-US" altLang="zh-CN" dirty="0" err="1" smtClean="0"/>
              <a:t>rosenbrock</a:t>
            </a:r>
            <a:r>
              <a:rPr lang="zh-CN" altLang="en-US" dirty="0" smtClean="0"/>
              <a:t>时的</a:t>
            </a:r>
            <a:r>
              <a:rPr lang="en-US" altLang="zh-CN" dirty="0" smtClean="0"/>
              <a:t>(0,0)</a:t>
            </a:r>
          </a:p>
          <a:p>
            <a:pPr lvl="1"/>
            <a:r>
              <a:rPr lang="en-US" altLang="zh-CN" dirty="0" smtClean="0"/>
              <a:t>option</a:t>
            </a:r>
            <a:r>
              <a:rPr lang="zh-CN" altLang="en-US" dirty="0" smtClean="0"/>
              <a:t>有很多</a:t>
            </a:r>
            <a:r>
              <a:rPr lang="en-US" altLang="zh-CN" dirty="0" smtClean="0"/>
              <a:t>field</a:t>
            </a:r>
            <a:r>
              <a:rPr lang="zh-CN" altLang="en-US" dirty="0" smtClean="0"/>
              <a:t>，</a:t>
            </a:r>
            <a:r>
              <a:rPr lang="en-US" altLang="zh-CN" dirty="0" err="1" smtClean="0"/>
              <a:t>option.Method</a:t>
            </a:r>
            <a:r>
              <a:rPr lang="zh-CN" altLang="en-US" dirty="0" smtClean="0"/>
              <a:t>指明方法</a:t>
            </a:r>
            <a:endParaRPr lang="en-US" altLang="zh-CN" dirty="0" smtClean="0"/>
          </a:p>
          <a:p>
            <a:pPr lvl="2"/>
            <a:r>
              <a:rPr lang="en-US" altLang="zh-CN" dirty="0" err="1" smtClean="0"/>
              <a:t>sd</a:t>
            </a:r>
            <a:r>
              <a:rPr lang="en-US" altLang="zh-CN" dirty="0" smtClean="0"/>
              <a:t>- </a:t>
            </a:r>
            <a:r>
              <a:rPr lang="zh-CN" altLang="en-US" dirty="0" smtClean="0"/>
              <a:t>梯度下降</a:t>
            </a:r>
            <a:endParaRPr lang="en-US" altLang="zh-CN" dirty="0" smtClean="0"/>
          </a:p>
          <a:p>
            <a:pPr lvl="2"/>
            <a:r>
              <a:rPr lang="en-US" altLang="zh-CN" dirty="0" err="1" smtClean="0"/>
              <a:t>lbfgs</a:t>
            </a:r>
            <a:r>
              <a:rPr lang="en-US" altLang="zh-CN" dirty="0" smtClean="0"/>
              <a:t>- LBFGS</a:t>
            </a:r>
            <a:r>
              <a:rPr lang="zh-CN" altLang="en-US" dirty="0" smtClean="0"/>
              <a:t>算法（默认）</a:t>
            </a:r>
            <a:endParaRPr lang="en-US" altLang="zh-CN" dirty="0" smtClean="0"/>
          </a:p>
          <a:p>
            <a:pPr lvl="2"/>
            <a:r>
              <a:rPr lang="en-US" altLang="zh-CN" dirty="0"/>
              <a:t>……</a:t>
            </a:r>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50</a:t>
            </a:fld>
            <a:endParaRPr lang="zh-CN" altLang="en-US"/>
          </a:p>
        </p:txBody>
      </p:sp>
      <p:pic>
        <p:nvPicPr>
          <p:cNvPr id="5" name="图片 4"/>
          <p:cNvPicPr>
            <a:picLocks noChangeAspect="1"/>
          </p:cNvPicPr>
          <p:nvPr/>
        </p:nvPicPr>
        <p:blipFill>
          <a:blip r:embed="rId2"/>
          <a:stretch>
            <a:fillRect/>
          </a:stretch>
        </p:blipFill>
        <p:spPr>
          <a:xfrm>
            <a:off x="5110915" y="3866733"/>
            <a:ext cx="5982535" cy="2991267"/>
          </a:xfrm>
          <a:prstGeom prst="rect">
            <a:avLst/>
          </a:prstGeom>
        </p:spPr>
      </p:pic>
    </p:spTree>
    <p:extLst>
      <p:ext uri="{BB962C8B-B14F-4D97-AF65-F5344CB8AC3E}">
        <p14:creationId xmlns:p14="http://schemas.microsoft.com/office/powerpoint/2010/main" val="41592753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下集预告</a:t>
            </a:r>
            <a:endParaRPr lang="zh-CN" altLang="en-US" dirty="0"/>
          </a:p>
        </p:txBody>
      </p:sp>
      <p:sp>
        <p:nvSpPr>
          <p:cNvPr id="3" name="内容占位符 2"/>
          <p:cNvSpPr>
            <a:spLocks noGrp="1"/>
          </p:cNvSpPr>
          <p:nvPr>
            <p:ph idx="1"/>
          </p:nvPr>
        </p:nvSpPr>
        <p:spPr/>
        <p:txBody>
          <a:bodyPr/>
          <a:lstStyle/>
          <a:p>
            <a:r>
              <a:rPr lang="zh-CN" altLang="en-US" dirty="0" smtClean="0"/>
              <a:t>内容</a:t>
            </a:r>
            <a:r>
              <a:rPr lang="en-US" altLang="zh-CN" dirty="0" smtClean="0"/>
              <a:t>[</a:t>
            </a:r>
            <a:r>
              <a:rPr lang="zh-CN" altLang="en-US" dirty="0" smtClean="0"/>
              <a:t>暂定</a:t>
            </a:r>
            <a:r>
              <a:rPr lang="en-US" altLang="zh-CN" dirty="0" smtClean="0"/>
              <a:t>]</a:t>
            </a:r>
            <a:endParaRPr lang="zh-CN" altLang="en-US" dirty="0"/>
          </a:p>
          <a:p>
            <a:pPr lvl="1"/>
            <a:r>
              <a:rPr lang="zh-CN" altLang="en-US" dirty="0" smtClean="0"/>
              <a:t>随机梯度下降</a:t>
            </a:r>
            <a:endParaRPr lang="en-US" altLang="zh-CN" dirty="0" smtClean="0"/>
          </a:p>
          <a:p>
            <a:pPr lvl="1"/>
            <a:r>
              <a:rPr lang="zh-CN" altLang="en-US" dirty="0" smtClean="0"/>
              <a:t>共轭</a:t>
            </a:r>
            <a:r>
              <a:rPr lang="zh-CN" altLang="en-US" dirty="0"/>
              <a:t>梯度算法</a:t>
            </a:r>
          </a:p>
          <a:p>
            <a:pPr lvl="1"/>
            <a:r>
              <a:rPr lang="en-US" altLang="zh-CN" dirty="0"/>
              <a:t>EM </a:t>
            </a:r>
            <a:r>
              <a:rPr lang="zh-CN" altLang="en-US" dirty="0" smtClean="0"/>
              <a:t>算法</a:t>
            </a:r>
            <a:endParaRPr lang="en-US" altLang="zh-CN" dirty="0" smtClean="0"/>
          </a:p>
          <a:p>
            <a:pPr lvl="1"/>
            <a:r>
              <a:rPr lang="zh-CN" altLang="en-US" dirty="0" smtClean="0"/>
              <a:t>矩阵导数计算</a:t>
            </a:r>
            <a:endParaRPr lang="zh-CN" altLang="en-US" dirty="0"/>
          </a:p>
          <a:p>
            <a:pPr lvl="1"/>
            <a:r>
              <a:rPr lang="zh-CN" altLang="en-US" dirty="0" smtClean="0"/>
              <a:t>其它</a:t>
            </a:r>
            <a:r>
              <a:rPr lang="zh-CN" altLang="en-US" dirty="0"/>
              <a:t>（暂时没想好</a:t>
            </a:r>
            <a:r>
              <a:rPr lang="zh-CN" altLang="en-US" dirty="0" smtClean="0"/>
              <a:t>）</a:t>
            </a:r>
            <a:endParaRPr lang="en-US" altLang="zh-CN" dirty="0" smtClean="0"/>
          </a:p>
          <a:p>
            <a:pPr lvl="1"/>
            <a:r>
              <a:rPr lang="zh-CN" altLang="en-US" b="1" dirty="0" smtClean="0"/>
              <a:t>一维搜索简单的提一下</a:t>
            </a:r>
            <a:endParaRPr lang="zh-CN" altLang="en-US" b="1"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51</a:t>
            </a:fld>
            <a:endParaRPr lang="zh-CN" altLang="en-US"/>
          </a:p>
        </p:txBody>
      </p:sp>
    </p:spTree>
    <p:extLst>
      <p:ext uri="{BB962C8B-B14F-4D97-AF65-F5344CB8AC3E}">
        <p14:creationId xmlns:p14="http://schemas.microsoft.com/office/powerpoint/2010/main" val="1232382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zh-CN" altLang="en-US" dirty="0"/>
              <a:t>三</a:t>
            </a:r>
            <a:r>
              <a:rPr lang="zh-CN" altLang="en-US" dirty="0" smtClean="0"/>
              <a:t>讲</a:t>
            </a:r>
            <a:endParaRPr lang="zh-CN" altLang="en-US" dirty="0"/>
          </a:p>
        </p:txBody>
      </p:sp>
      <p:sp>
        <p:nvSpPr>
          <p:cNvPr id="3" name="内容占位符 2"/>
          <p:cNvSpPr>
            <a:spLocks noGrp="1"/>
          </p:cNvSpPr>
          <p:nvPr>
            <p:ph idx="1"/>
          </p:nvPr>
        </p:nvSpPr>
        <p:spPr/>
        <p:txBody>
          <a:bodyPr/>
          <a:lstStyle/>
          <a:p>
            <a:r>
              <a:rPr lang="zh-CN" altLang="en-US" dirty="0">
                <a:latin typeface="Times New Roman" panose="02020603050405020304" pitchFamily="18" charset="0"/>
              </a:rPr>
              <a:t>前情</a:t>
            </a:r>
            <a:r>
              <a:rPr lang="zh-CN" altLang="en-US" dirty="0" smtClean="0">
                <a:latin typeface="Times New Roman" panose="02020603050405020304" pitchFamily="18" charset="0"/>
              </a:rPr>
              <a:t>提要</a:t>
            </a:r>
            <a:endParaRPr lang="en-US" altLang="zh-CN" dirty="0" smtClean="0">
              <a:latin typeface="Times New Roman" panose="02020603050405020304" pitchFamily="18" charset="0"/>
            </a:endParaRPr>
          </a:p>
          <a:p>
            <a:pPr lvl="1"/>
            <a:r>
              <a:rPr lang="zh-CN" altLang="en-US" dirty="0" smtClean="0">
                <a:latin typeface="Times New Roman" panose="02020603050405020304" pitchFamily="18" charset="0"/>
              </a:rPr>
              <a:t>次梯度算法</a:t>
            </a:r>
            <a:r>
              <a:rPr lang="en-US" altLang="zh-CN" dirty="0" smtClean="0">
                <a:latin typeface="Times New Roman" panose="02020603050405020304" pitchFamily="18" charset="0"/>
              </a:rPr>
              <a:t> [</a:t>
            </a:r>
            <a:r>
              <a:rPr lang="en-US" altLang="zh-CN" dirty="0" err="1" smtClean="0">
                <a:latin typeface="Times New Roman" panose="02020603050405020304" pitchFamily="18" charset="0"/>
              </a:rPr>
              <a:t>Subgradient</a:t>
            </a:r>
            <a:r>
              <a:rPr lang="en-US" altLang="zh-CN" dirty="0" smtClean="0">
                <a:latin typeface="Times New Roman" panose="02020603050405020304" pitchFamily="18" charset="0"/>
              </a:rPr>
              <a:t> method]【</a:t>
            </a:r>
            <a:r>
              <a:rPr lang="zh-CN" altLang="en-US" dirty="0" smtClean="0">
                <a:latin typeface="Times New Roman" panose="02020603050405020304" pitchFamily="18" charset="0"/>
              </a:rPr>
              <a:t>★★★</a:t>
            </a:r>
            <a:r>
              <a:rPr lang="en-US" altLang="zh-CN" dirty="0" smtClean="0">
                <a:latin typeface="Times New Roman" panose="02020603050405020304" pitchFamily="18" charset="0"/>
              </a:rPr>
              <a:t>】</a:t>
            </a:r>
          </a:p>
          <a:p>
            <a:pPr lvl="2"/>
            <a:r>
              <a:rPr lang="zh-CN" altLang="en-US" dirty="0" smtClean="0">
                <a:latin typeface="Times New Roman" panose="02020603050405020304" pitchFamily="18" charset="0"/>
              </a:rPr>
              <a:t>关于步长的选择原则是否还记得？</a:t>
            </a:r>
          </a:p>
          <a:p>
            <a:pPr lvl="1"/>
            <a:r>
              <a:rPr lang="en-US" altLang="zh-CN" dirty="0" err="1" smtClean="0">
                <a:latin typeface="Times New Roman" panose="02020603050405020304" pitchFamily="18" charset="0"/>
              </a:rPr>
              <a:t>Bregman</a:t>
            </a:r>
            <a:r>
              <a:rPr lang="en-US" altLang="zh-CN" dirty="0" smtClean="0">
                <a:latin typeface="Times New Roman" panose="02020603050405020304" pitchFamily="18" charset="0"/>
              </a:rPr>
              <a:t> Projection Problem </a:t>
            </a:r>
            <a:r>
              <a:rPr lang="zh-CN" altLang="en-US" dirty="0" smtClean="0">
                <a:latin typeface="Times New Roman" panose="02020603050405020304" pitchFamily="18" charset="0"/>
              </a:rPr>
              <a:t>及解法</a:t>
            </a:r>
            <a:r>
              <a:rPr lang="en-US" altLang="zh-CN" dirty="0" smtClean="0">
                <a:latin typeface="Times New Roman" panose="02020603050405020304" pitchFamily="18" charset="0"/>
              </a:rPr>
              <a:t> [</a:t>
            </a:r>
            <a:r>
              <a:rPr lang="en-US" altLang="zh-CN" dirty="0" err="1" smtClean="0">
                <a:latin typeface="Times New Roman" panose="02020603050405020304" pitchFamily="18" charset="0"/>
              </a:rPr>
              <a:t>Bregman</a:t>
            </a:r>
            <a:r>
              <a:rPr lang="en-US" altLang="zh-CN" dirty="0" smtClean="0">
                <a:latin typeface="Times New Roman" panose="02020603050405020304" pitchFamily="18" charset="0"/>
              </a:rPr>
              <a:t> Projection Problem]【</a:t>
            </a:r>
            <a:r>
              <a:rPr lang="zh-CN" altLang="en-US" dirty="0" smtClean="0">
                <a:latin typeface="Times New Roman" panose="02020603050405020304" pitchFamily="18" charset="0"/>
              </a:rPr>
              <a:t>★★★★</a:t>
            </a:r>
            <a:r>
              <a:rPr lang="en-US" altLang="zh-CN" dirty="0" smtClean="0">
                <a:latin typeface="Times New Roman" panose="02020603050405020304" pitchFamily="18" charset="0"/>
              </a:rPr>
              <a:t>】</a:t>
            </a:r>
          </a:p>
          <a:p>
            <a:pPr lvl="2"/>
            <a:r>
              <a:rPr lang="en-US" altLang="zh-CN" dirty="0" smtClean="0">
                <a:latin typeface="Times New Roman" panose="02020603050405020304" pitchFamily="18" charset="0"/>
              </a:rPr>
              <a:t>ITML</a:t>
            </a:r>
            <a:r>
              <a:rPr lang="zh-CN" altLang="en-US" dirty="0" smtClean="0">
                <a:latin typeface="Times New Roman" panose="02020603050405020304" pitchFamily="18" charset="0"/>
              </a:rPr>
              <a:t>问题理解清楚了吗？</a:t>
            </a:r>
          </a:p>
          <a:p>
            <a:pPr lvl="1"/>
            <a:r>
              <a:rPr lang="en-US" altLang="zh-CN" dirty="0" smtClean="0">
                <a:latin typeface="Times New Roman" panose="02020603050405020304" pitchFamily="18" charset="0"/>
              </a:rPr>
              <a:t>Lagrange </a:t>
            </a:r>
            <a:r>
              <a:rPr lang="zh-CN" altLang="en-US" dirty="0" smtClean="0">
                <a:latin typeface="Times New Roman" panose="02020603050405020304" pitchFamily="18" charset="0"/>
              </a:rPr>
              <a:t>对偶问题</a:t>
            </a:r>
            <a:r>
              <a:rPr lang="en-US" altLang="zh-CN" dirty="0" smtClean="0">
                <a:latin typeface="Times New Roman" panose="02020603050405020304" pitchFamily="18" charset="0"/>
              </a:rPr>
              <a:t>[Lagrange Dual Problem] 【</a:t>
            </a:r>
            <a:r>
              <a:rPr lang="zh-CN" altLang="en-US" dirty="0" smtClean="0">
                <a:latin typeface="Times New Roman" panose="02020603050405020304" pitchFamily="18" charset="0"/>
              </a:rPr>
              <a:t>★★★★</a:t>
            </a:r>
            <a:r>
              <a:rPr lang="en-US" altLang="zh-CN" dirty="0" smtClean="0">
                <a:latin typeface="Times New Roman" panose="02020603050405020304" pitchFamily="18" charset="0"/>
              </a:rPr>
              <a:t>】</a:t>
            </a:r>
          </a:p>
          <a:p>
            <a:pPr lvl="2"/>
            <a:r>
              <a:rPr lang="zh-CN" altLang="en-US" dirty="0" smtClean="0">
                <a:latin typeface="Times New Roman" panose="02020603050405020304" pitchFamily="18" charset="0"/>
              </a:rPr>
              <a:t>拉格朗日对偶函数为什么是凹的？</a:t>
            </a:r>
            <a:endParaRPr lang="en-US" altLang="zh-CN" dirty="0" smtClean="0">
              <a:latin typeface="Times New Roman" panose="02020603050405020304" pitchFamily="18" charset="0"/>
            </a:endParaRPr>
          </a:p>
          <a:p>
            <a:pPr lvl="1"/>
            <a:r>
              <a:rPr lang="en-US" altLang="zh-CN" dirty="0" err="1" smtClean="0">
                <a:latin typeface="Times New Roman" panose="02020603050405020304" pitchFamily="18" charset="0"/>
              </a:rPr>
              <a:t>minFunc</a:t>
            </a:r>
            <a:r>
              <a:rPr lang="zh-CN" altLang="en-US" dirty="0" smtClean="0">
                <a:latin typeface="Times New Roman" panose="02020603050405020304" pitchFamily="18" charset="0"/>
              </a:rPr>
              <a:t>使用</a:t>
            </a:r>
            <a:r>
              <a:rPr lang="en-US" altLang="zh-CN" dirty="0" smtClean="0">
                <a:latin typeface="Times New Roman" panose="02020603050405020304" pitchFamily="18" charset="0"/>
              </a:rPr>
              <a:t>【</a:t>
            </a:r>
            <a:r>
              <a:rPr lang="zh-CN" altLang="en-US" dirty="0" smtClean="0">
                <a:latin typeface="Times New Roman" panose="02020603050405020304" pitchFamily="18" charset="0"/>
              </a:rPr>
              <a:t>★★</a:t>
            </a:r>
            <a:r>
              <a:rPr lang="en-US" altLang="zh-CN" dirty="0" smtClean="0">
                <a:latin typeface="Times New Roman" panose="02020603050405020304" pitchFamily="18" charset="0"/>
              </a:rPr>
              <a:t>】</a:t>
            </a:r>
          </a:p>
          <a:p>
            <a:pPr lvl="2"/>
            <a:r>
              <a:rPr lang="zh-CN" altLang="en-US" dirty="0" smtClean="0">
                <a:latin typeface="Times New Roman" panose="02020603050405020304" pitchFamily="18" charset="0"/>
              </a:rPr>
              <a:t>香蕉函数是咋回事？</a:t>
            </a:r>
          </a:p>
          <a:p>
            <a:pPr marL="457200" lvl="1" indent="0">
              <a:buNone/>
            </a:pPr>
            <a:endParaRPr lang="zh-CN" altLang="en-US" dirty="0">
              <a:latin typeface="Times New Roman" panose="02020603050405020304" pitchFamily="18" charset="0"/>
            </a:endParaRPr>
          </a:p>
        </p:txBody>
      </p:sp>
    </p:spTree>
    <p:extLst>
      <p:ext uri="{BB962C8B-B14F-4D97-AF65-F5344CB8AC3E}">
        <p14:creationId xmlns:p14="http://schemas.microsoft.com/office/powerpoint/2010/main" val="18974558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第三讲</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rPr>
              <a:t>提纲</a:t>
            </a:r>
            <a:endParaRPr lang="en-US" altLang="zh-CN" dirty="0" smtClean="0">
              <a:latin typeface="Times New Roman" panose="02020603050405020304" pitchFamily="18" charset="0"/>
            </a:endParaRPr>
          </a:p>
          <a:p>
            <a:pPr lvl="1"/>
            <a:r>
              <a:rPr lang="zh-CN" altLang="en-US" dirty="0" smtClean="0">
                <a:latin typeface="Times New Roman" panose="02020603050405020304" pitchFamily="18" charset="0"/>
              </a:rPr>
              <a:t>随机梯度下降</a:t>
            </a:r>
            <a:r>
              <a:rPr lang="en-US" altLang="zh-CN" dirty="0" smtClean="0">
                <a:latin typeface="Times New Roman" panose="02020603050405020304" pitchFamily="18" charset="0"/>
              </a:rPr>
              <a:t>…………………………………[</a:t>
            </a:r>
            <a:r>
              <a:rPr lang="en-US" altLang="zh-CN" dirty="0">
                <a:latin typeface="Times New Roman" panose="02020603050405020304" pitchFamily="18" charset="0"/>
              </a:rPr>
              <a:t>Stochastic gradient descent</a:t>
            </a:r>
            <a:r>
              <a:rPr lang="en-US" altLang="zh-CN" dirty="0" smtClean="0">
                <a:latin typeface="Times New Roman" panose="02020603050405020304" pitchFamily="18" charset="0"/>
              </a:rPr>
              <a:t>]</a:t>
            </a:r>
          </a:p>
          <a:p>
            <a:pPr lvl="1"/>
            <a:r>
              <a:rPr lang="zh-CN" altLang="en-US" dirty="0" smtClean="0">
                <a:latin typeface="Times New Roman" panose="02020603050405020304" pitchFamily="18" charset="0"/>
              </a:rPr>
              <a:t>共轭梯度算法</a:t>
            </a:r>
            <a:r>
              <a:rPr lang="en-US" altLang="zh-CN" dirty="0" smtClean="0">
                <a:latin typeface="Times New Roman" panose="02020603050405020304" pitchFamily="18" charset="0"/>
              </a:rPr>
              <a:t>…………………………………[</a:t>
            </a:r>
            <a:r>
              <a:rPr lang="en-US" altLang="zh-CN" dirty="0">
                <a:latin typeface="Times New Roman" panose="02020603050405020304" pitchFamily="18" charset="0"/>
              </a:rPr>
              <a:t>conjugate gradient algorithm</a:t>
            </a:r>
            <a:r>
              <a:rPr lang="en-US" altLang="zh-CN" dirty="0" smtClean="0">
                <a:latin typeface="Times New Roman" panose="02020603050405020304" pitchFamily="18" charset="0"/>
              </a:rPr>
              <a:t>]</a:t>
            </a:r>
            <a:endParaRPr lang="zh-CN" altLang="en-US" dirty="0" smtClean="0">
              <a:latin typeface="Times New Roman" panose="02020603050405020304" pitchFamily="18" charset="0"/>
            </a:endParaRPr>
          </a:p>
          <a:p>
            <a:pPr lvl="1"/>
            <a:r>
              <a:rPr lang="en-US" altLang="zh-CN" dirty="0" smtClean="0">
                <a:latin typeface="Times New Roman" panose="02020603050405020304" pitchFamily="18" charset="0"/>
              </a:rPr>
              <a:t>EM </a:t>
            </a:r>
            <a:r>
              <a:rPr lang="zh-CN" altLang="en-US" dirty="0" smtClean="0">
                <a:latin typeface="Times New Roman" panose="02020603050405020304" pitchFamily="18" charset="0"/>
              </a:rPr>
              <a:t>算法</a:t>
            </a:r>
            <a:r>
              <a:rPr lang="en-US" altLang="zh-CN" dirty="0" smtClean="0">
                <a:latin typeface="Times New Roman" panose="02020603050405020304" pitchFamily="18" charset="0"/>
              </a:rPr>
              <a:t>………………………………[Expectation-Maximization algorithm]</a:t>
            </a:r>
          </a:p>
          <a:p>
            <a:pPr lvl="1"/>
            <a:r>
              <a:rPr lang="zh-CN" altLang="en-US" dirty="0" smtClean="0">
                <a:latin typeface="Times New Roman" panose="02020603050405020304" pitchFamily="18" charset="0"/>
              </a:rPr>
              <a:t>矩阵导数计算</a:t>
            </a:r>
            <a:r>
              <a:rPr lang="en-US" altLang="zh-CN" dirty="0" smtClean="0">
                <a:latin typeface="Times New Roman" panose="02020603050405020304" pitchFamily="18" charset="0"/>
              </a:rPr>
              <a:t>…………………………………[Gradient of Matrix function]</a:t>
            </a:r>
            <a:endParaRPr lang="zh-CN" altLang="en-US" dirty="0" smtClean="0">
              <a:latin typeface="Times New Roman" panose="02020603050405020304" pitchFamily="18" charset="0"/>
            </a:endParaRPr>
          </a:p>
          <a:p>
            <a:pPr lvl="1"/>
            <a:r>
              <a:rPr lang="zh-CN" altLang="en-US" dirty="0" smtClean="0">
                <a:latin typeface="Times New Roman" panose="02020603050405020304" pitchFamily="18" charset="0"/>
              </a:rPr>
              <a:t>傅里叶变化</a:t>
            </a:r>
            <a:r>
              <a:rPr lang="en-US" altLang="zh-CN" dirty="0" smtClean="0">
                <a:latin typeface="Times New Roman" panose="02020603050405020304" pitchFamily="18" charset="0"/>
              </a:rPr>
              <a:t>……………………………………[</a:t>
            </a:r>
            <a:r>
              <a:rPr lang="en-US" altLang="zh-CN" dirty="0">
                <a:latin typeface="Times New Roman" panose="02020603050405020304" pitchFamily="18" charset="0"/>
              </a:rPr>
              <a:t>Fourier transform</a:t>
            </a:r>
            <a:r>
              <a:rPr lang="en-US" altLang="zh-CN" dirty="0" smtClean="0">
                <a:latin typeface="Times New Roman" panose="02020603050405020304" pitchFamily="18" charset="0"/>
              </a:rPr>
              <a:t>]</a:t>
            </a:r>
          </a:p>
          <a:p>
            <a:pPr lvl="1"/>
            <a:r>
              <a:rPr lang="zh-CN" altLang="en-US" dirty="0">
                <a:latin typeface="Times New Roman" panose="02020603050405020304" pitchFamily="18" charset="0"/>
              </a:rPr>
              <a:t>一维搜索</a:t>
            </a:r>
            <a:r>
              <a:rPr lang="en-US" altLang="zh-CN" dirty="0">
                <a:latin typeface="Times New Roman" panose="02020603050405020304" pitchFamily="18" charset="0"/>
              </a:rPr>
              <a:t>(</a:t>
            </a:r>
            <a:r>
              <a:rPr lang="zh-CN" altLang="en-US" dirty="0">
                <a:latin typeface="Times New Roman" panose="02020603050405020304" pitchFamily="18" charset="0"/>
              </a:rPr>
              <a:t>简单的提一下</a:t>
            </a:r>
            <a:r>
              <a:rPr lang="en-US" altLang="zh-CN" dirty="0" smtClean="0">
                <a:latin typeface="Times New Roman" panose="02020603050405020304" pitchFamily="18" charset="0"/>
              </a:rPr>
              <a:t>)…………………….[</a:t>
            </a:r>
            <a:r>
              <a:rPr lang="en-US" altLang="zh-CN" dirty="0">
                <a:latin typeface="Times New Roman" panose="02020603050405020304" pitchFamily="18" charset="0"/>
              </a:rPr>
              <a:t>line search]</a:t>
            </a:r>
            <a:endParaRPr lang="zh-CN" altLang="en-US" dirty="0">
              <a:latin typeface="Times New Roman" panose="02020603050405020304" pitchFamily="18" charset="0"/>
            </a:endParaRPr>
          </a:p>
        </p:txBody>
      </p:sp>
    </p:spTree>
    <p:extLst>
      <p:ext uri="{BB962C8B-B14F-4D97-AF65-F5344CB8AC3E}">
        <p14:creationId xmlns:p14="http://schemas.microsoft.com/office/powerpoint/2010/main" val="408313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Times New Roman" panose="02020603050405020304" pitchFamily="18" charset="0"/>
              </a:rPr>
              <a:t>随机梯度下降（</a:t>
            </a:r>
            <a:r>
              <a:rPr lang="en-US" altLang="zh-CN" dirty="0" smtClean="0">
                <a:latin typeface="Times New Roman" panose="02020603050405020304" pitchFamily="18" charset="0"/>
              </a:rPr>
              <a:t>SGD</a:t>
            </a:r>
            <a:r>
              <a:rPr lang="zh-CN" altLang="en-US" dirty="0" smtClean="0">
                <a:latin typeface="Times New Roman" panose="02020603050405020304" pitchFamily="18" charset="0"/>
              </a:rPr>
              <a:t>）</a:t>
            </a:r>
            <a:endParaRPr lang="zh-CN" altLang="en-US" dirty="0"/>
          </a:p>
        </p:txBody>
      </p:sp>
      <p:sp>
        <p:nvSpPr>
          <p:cNvPr id="3" name="内容占位符 2"/>
          <p:cNvSpPr>
            <a:spLocks noGrp="1"/>
          </p:cNvSpPr>
          <p:nvPr>
            <p:ph idx="1"/>
          </p:nvPr>
        </p:nvSpPr>
        <p:spPr>
          <a:xfrm>
            <a:off x="838200" y="1825624"/>
            <a:ext cx="10515600" cy="4902721"/>
          </a:xfrm>
        </p:spPr>
        <p:txBody>
          <a:bodyPr/>
          <a:lstStyle/>
          <a:p>
            <a:r>
              <a:rPr lang="en-US" altLang="zh-CN" dirty="0" smtClean="0">
                <a:latin typeface="Times New Roman" panose="02020603050405020304" pitchFamily="18" charset="0"/>
              </a:rPr>
              <a:t>Why &amp; where: </a:t>
            </a:r>
            <a:r>
              <a:rPr lang="zh-CN" altLang="en-US" dirty="0" smtClean="0">
                <a:latin typeface="Times New Roman" panose="02020603050405020304" pitchFamily="18" charset="0"/>
              </a:rPr>
              <a:t>为什么要用随机梯度下降以及在哪用</a:t>
            </a:r>
            <a:endParaRPr lang="en-US" altLang="zh-CN" dirty="0" smtClean="0">
              <a:latin typeface="Times New Roman" panose="02020603050405020304" pitchFamily="18" charset="0"/>
            </a:endParaRPr>
          </a:p>
          <a:p>
            <a:pPr lvl="1"/>
            <a:r>
              <a:rPr lang="en-US" altLang="zh-CN" dirty="0" smtClean="0">
                <a:latin typeface="Times New Roman" panose="02020603050405020304" pitchFamily="18" charset="0"/>
              </a:rPr>
              <a:t>[why]</a:t>
            </a:r>
            <a:r>
              <a:rPr lang="zh-CN" altLang="en-US" dirty="0" smtClean="0">
                <a:latin typeface="Times New Roman" panose="02020603050405020304" pitchFamily="18" charset="0"/>
              </a:rPr>
              <a:t>当数据太多时，利用整个数据集更新，在时间和存储上都不太现实</a:t>
            </a:r>
            <a:endParaRPr lang="en-US" altLang="zh-CN" dirty="0" smtClean="0">
              <a:latin typeface="Times New Roman" panose="02020603050405020304" pitchFamily="18" charset="0"/>
            </a:endParaRPr>
          </a:p>
          <a:p>
            <a:pPr lvl="1"/>
            <a:r>
              <a:rPr lang="en-US" altLang="zh-CN" dirty="0" smtClean="0">
                <a:latin typeface="Times New Roman" panose="02020603050405020304" pitchFamily="18" charset="0"/>
              </a:rPr>
              <a:t>[why]</a:t>
            </a:r>
            <a:r>
              <a:rPr lang="zh-CN" altLang="en-US" b="1" dirty="0" smtClean="0">
                <a:latin typeface="Times New Roman" panose="02020603050405020304" pitchFamily="18" charset="0"/>
              </a:rPr>
              <a:t>在一些情况</a:t>
            </a:r>
            <a:r>
              <a:rPr lang="zh-CN" altLang="en-US" dirty="0" smtClean="0">
                <a:latin typeface="Times New Roman" panose="02020603050405020304" pitchFamily="18" charset="0"/>
              </a:rPr>
              <a:t>下</a:t>
            </a:r>
            <a:r>
              <a:rPr lang="en-US" altLang="zh-CN" dirty="0" smtClean="0">
                <a:latin typeface="Times New Roman" panose="02020603050405020304" pitchFamily="18" charset="0"/>
              </a:rPr>
              <a:t>SGD</a:t>
            </a:r>
            <a:r>
              <a:rPr lang="zh-CN" altLang="en-US" dirty="0" smtClean="0">
                <a:latin typeface="Times New Roman" panose="02020603050405020304" pitchFamily="18" charset="0"/>
              </a:rPr>
              <a:t>比</a:t>
            </a:r>
            <a:r>
              <a:rPr lang="en-US" altLang="zh-CN" dirty="0" smtClean="0">
                <a:latin typeface="Times New Roman" panose="02020603050405020304" pitchFamily="18" charset="0"/>
              </a:rPr>
              <a:t>GD</a:t>
            </a:r>
            <a:r>
              <a:rPr lang="zh-CN" altLang="en-US" dirty="0" smtClean="0">
                <a:latin typeface="Times New Roman" panose="02020603050405020304" pitchFamily="18" charset="0"/>
              </a:rPr>
              <a:t>（梯度下降）要快</a:t>
            </a:r>
            <a:endParaRPr lang="en-US" altLang="zh-CN" dirty="0" smtClean="0">
              <a:latin typeface="Times New Roman" panose="02020603050405020304" pitchFamily="18" charset="0"/>
            </a:endParaRPr>
          </a:p>
          <a:p>
            <a:pPr lvl="2"/>
            <a:r>
              <a:rPr lang="en-US" altLang="zh-CN" dirty="0" smtClean="0">
                <a:latin typeface="Times New Roman" panose="02020603050405020304" pitchFamily="18" charset="0"/>
              </a:rPr>
              <a:t>GD</a:t>
            </a:r>
            <a:r>
              <a:rPr lang="zh-CN" altLang="en-US" dirty="0" smtClean="0">
                <a:latin typeface="Times New Roman" panose="02020603050405020304" pitchFamily="18" charset="0"/>
              </a:rPr>
              <a:t>求得的是精确的梯度，而</a:t>
            </a:r>
            <a:r>
              <a:rPr lang="en-US" altLang="zh-CN" dirty="0" smtClean="0">
                <a:latin typeface="Times New Roman" panose="02020603050405020304" pitchFamily="18" charset="0"/>
              </a:rPr>
              <a:t>SGD</a:t>
            </a:r>
            <a:r>
              <a:rPr lang="zh-CN" altLang="en-US" dirty="0" smtClean="0">
                <a:latin typeface="Times New Roman" panose="02020603050405020304" pitchFamily="18" charset="0"/>
              </a:rPr>
              <a:t>求得的梯度的期望与</a:t>
            </a:r>
            <a:r>
              <a:rPr lang="en-US" altLang="zh-CN" dirty="0" smtClean="0">
                <a:latin typeface="Times New Roman" panose="02020603050405020304" pitchFamily="18" charset="0"/>
              </a:rPr>
              <a:t>GD</a:t>
            </a:r>
            <a:r>
              <a:rPr lang="zh-CN" altLang="en-US" dirty="0" smtClean="0">
                <a:latin typeface="Times New Roman" panose="02020603050405020304" pitchFamily="18" charset="0"/>
              </a:rPr>
              <a:t>相同，但是并不一定是梯度下降方向，所以算法的步长是不能用</a:t>
            </a:r>
            <a:r>
              <a:rPr lang="en-US" altLang="zh-CN" dirty="0" smtClean="0">
                <a:latin typeface="Times New Roman" panose="02020603050405020304" pitchFamily="18" charset="0"/>
              </a:rPr>
              <a:t>LBFGS</a:t>
            </a:r>
            <a:r>
              <a:rPr lang="zh-CN" altLang="en-US" dirty="0" smtClean="0">
                <a:latin typeface="Times New Roman" panose="02020603050405020304" pitchFamily="18" charset="0"/>
              </a:rPr>
              <a:t>这样的法则来求的（？）</a:t>
            </a:r>
            <a:endParaRPr lang="en-US" altLang="zh-CN" dirty="0" smtClean="0">
              <a:latin typeface="Times New Roman" panose="02020603050405020304" pitchFamily="18" charset="0"/>
            </a:endParaRPr>
          </a:p>
          <a:p>
            <a:pPr lvl="2"/>
            <a:endParaRPr lang="en-US" altLang="zh-CN" dirty="0">
              <a:latin typeface="Times New Roman" panose="02020603050405020304" pitchFamily="18" charset="0"/>
            </a:endParaRPr>
          </a:p>
          <a:p>
            <a:pPr lvl="2"/>
            <a:endParaRPr lang="en-US" altLang="zh-CN" dirty="0" smtClean="0">
              <a:latin typeface="Times New Roman" panose="02020603050405020304" pitchFamily="18" charset="0"/>
            </a:endParaRPr>
          </a:p>
          <a:p>
            <a:pPr lvl="2"/>
            <a:endParaRPr lang="en-US" altLang="zh-CN" dirty="0">
              <a:latin typeface="Times New Roman" panose="02020603050405020304" pitchFamily="18" charset="0"/>
            </a:endParaRPr>
          </a:p>
          <a:p>
            <a:pPr lvl="2"/>
            <a:endParaRPr lang="en-US" altLang="zh-CN" dirty="0" smtClean="0">
              <a:latin typeface="Times New Roman" panose="02020603050405020304" pitchFamily="18" charset="0"/>
            </a:endParaRPr>
          </a:p>
          <a:p>
            <a:pPr lvl="2"/>
            <a:endParaRPr lang="en-US" altLang="zh-CN" dirty="0">
              <a:latin typeface="Times New Roman" panose="02020603050405020304" pitchFamily="18" charset="0"/>
            </a:endParaRPr>
          </a:p>
          <a:p>
            <a:pPr lvl="2"/>
            <a:endParaRPr lang="en-US" altLang="zh-CN" dirty="0" smtClean="0">
              <a:latin typeface="Times New Roman" panose="02020603050405020304" pitchFamily="18" charset="0"/>
            </a:endParaRPr>
          </a:p>
          <a:p>
            <a:pPr lvl="2"/>
            <a:r>
              <a:rPr lang="en-US" altLang="zh-CN" dirty="0" smtClean="0">
                <a:latin typeface="Times New Roman" panose="02020603050405020304" pitchFamily="18" charset="0"/>
              </a:rPr>
              <a:t>SGD</a:t>
            </a:r>
            <a:r>
              <a:rPr lang="zh-CN" altLang="en-US" dirty="0" smtClean="0">
                <a:latin typeface="Times New Roman" panose="02020603050405020304" pitchFamily="18" charset="0"/>
              </a:rPr>
              <a:t>更新一次要比</a:t>
            </a:r>
            <a:r>
              <a:rPr lang="en-US" altLang="zh-CN" dirty="0" smtClean="0">
                <a:latin typeface="Times New Roman" panose="02020603050405020304" pitchFamily="18" charset="0"/>
              </a:rPr>
              <a:t>GD</a:t>
            </a:r>
            <a:r>
              <a:rPr lang="zh-CN" altLang="en-US" dirty="0" smtClean="0">
                <a:latin typeface="Times New Roman" panose="02020603050405020304" pitchFamily="18" charset="0"/>
              </a:rPr>
              <a:t>快很多（</a:t>
            </a:r>
            <a:r>
              <a:rPr lang="en-US" altLang="zh-CN" dirty="0" smtClean="0">
                <a:latin typeface="Times New Roman" panose="02020603050405020304" pitchFamily="18" charset="0"/>
              </a:rPr>
              <a:t>O</a:t>
            </a:r>
            <a:r>
              <a:rPr lang="zh-CN" altLang="en-US" dirty="0" smtClean="0">
                <a:latin typeface="Times New Roman" panose="02020603050405020304" pitchFamily="18" charset="0"/>
              </a:rPr>
              <a:t>（</a:t>
            </a:r>
            <a:r>
              <a:rPr lang="en-US" altLang="zh-CN" dirty="0" smtClean="0">
                <a:latin typeface="Times New Roman" panose="02020603050405020304" pitchFamily="18" charset="0"/>
              </a:rPr>
              <a:t>1/n</a:t>
            </a:r>
            <a:r>
              <a:rPr lang="zh-CN" altLang="en-US" dirty="0" smtClean="0">
                <a:latin typeface="Times New Roman" panose="02020603050405020304" pitchFamily="18" charset="0"/>
              </a:rPr>
              <a:t>））</a:t>
            </a:r>
            <a:endParaRPr lang="en-US" altLang="zh-CN" dirty="0" smtClean="0">
              <a:latin typeface="Times New Roman" panose="02020603050405020304" pitchFamily="18" charset="0"/>
            </a:endParaRPr>
          </a:p>
          <a:p>
            <a:pPr lvl="1"/>
            <a:r>
              <a:rPr lang="en-US" altLang="zh-CN" dirty="0">
                <a:latin typeface="Times New Roman" panose="02020603050405020304" pitchFamily="18" charset="0"/>
              </a:rPr>
              <a:t>[where]</a:t>
            </a:r>
            <a:r>
              <a:rPr lang="zh-CN" altLang="en-US" dirty="0">
                <a:latin typeface="Times New Roman" panose="02020603050405020304" pitchFamily="18" charset="0"/>
              </a:rPr>
              <a:t>数据量大，机器存储有限制的</a:t>
            </a:r>
            <a:r>
              <a:rPr lang="zh-CN" altLang="en-US" dirty="0" smtClean="0">
                <a:latin typeface="Times New Roman" panose="02020603050405020304" pitchFamily="18" charset="0"/>
              </a:rPr>
              <a:t>情况</a:t>
            </a:r>
          </a:p>
        </p:txBody>
      </p:sp>
      <p:pic>
        <p:nvPicPr>
          <p:cNvPr id="5" name="图片 4"/>
          <p:cNvPicPr>
            <a:picLocks noChangeAspect="1"/>
          </p:cNvPicPr>
          <p:nvPr/>
        </p:nvPicPr>
        <p:blipFill>
          <a:blip r:embed="rId2"/>
          <a:stretch>
            <a:fillRect/>
          </a:stretch>
        </p:blipFill>
        <p:spPr>
          <a:xfrm>
            <a:off x="4114523" y="3715746"/>
            <a:ext cx="3962953" cy="1943371"/>
          </a:xfrm>
          <a:prstGeom prst="rect">
            <a:avLst/>
          </a:prstGeom>
        </p:spPr>
      </p:pic>
    </p:spTree>
    <p:extLst>
      <p:ext uri="{BB962C8B-B14F-4D97-AF65-F5344CB8AC3E}">
        <p14:creationId xmlns:p14="http://schemas.microsoft.com/office/powerpoint/2010/main" val="13063388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Times New Roman" panose="02020603050405020304" pitchFamily="18" charset="0"/>
              </a:rPr>
              <a:t>随机梯度下降（</a:t>
            </a:r>
            <a:r>
              <a:rPr lang="en-US" altLang="zh-CN" dirty="0" smtClean="0">
                <a:latin typeface="Times New Roman" panose="02020603050405020304" pitchFamily="18" charset="0"/>
              </a:rPr>
              <a:t>SGD</a:t>
            </a:r>
            <a:r>
              <a:rPr lang="zh-CN" altLang="en-US" dirty="0" smtClean="0">
                <a:latin typeface="Times New Roman" panose="02020603050405020304" pitchFamily="18" charset="0"/>
              </a:rPr>
              <a:t>）</a:t>
            </a:r>
            <a:endParaRPr lang="zh-CN" altLang="en-US" dirty="0"/>
          </a:p>
        </p:txBody>
      </p:sp>
      <p:sp>
        <p:nvSpPr>
          <p:cNvPr id="3" name="内容占位符 2"/>
          <p:cNvSpPr>
            <a:spLocks noGrp="1"/>
          </p:cNvSpPr>
          <p:nvPr>
            <p:ph idx="1"/>
          </p:nvPr>
        </p:nvSpPr>
        <p:spPr/>
        <p:txBody>
          <a:bodyPr/>
          <a:lstStyle/>
          <a:p>
            <a:r>
              <a:rPr lang="en-US" altLang="zh-CN" dirty="0" smtClean="0">
                <a:latin typeface="Times New Roman" panose="02020603050405020304" pitchFamily="18" charset="0"/>
              </a:rPr>
              <a:t>SDG</a:t>
            </a:r>
            <a:r>
              <a:rPr lang="zh-CN" altLang="en-US" dirty="0" smtClean="0">
                <a:latin typeface="Times New Roman" panose="02020603050405020304" pitchFamily="18" charset="0"/>
              </a:rPr>
              <a:t>存在的问题：收敛速度慢（次线性）甚至是不收敛的，算法不稳定等；于是有了改进</a:t>
            </a:r>
            <a:r>
              <a:rPr lang="en-US" altLang="zh-CN" dirty="0" smtClean="0">
                <a:latin typeface="Times New Roman" panose="02020603050405020304" pitchFamily="18" charset="0"/>
              </a:rPr>
              <a:t>:</a:t>
            </a:r>
          </a:p>
          <a:p>
            <a:pPr lvl="1"/>
            <a:r>
              <a:rPr lang="en-US" altLang="zh-CN" dirty="0" smtClean="0">
                <a:latin typeface="Times New Roman" panose="02020603050405020304" pitchFamily="18" charset="0"/>
              </a:rPr>
              <a:t>Batch</a:t>
            </a:r>
            <a:r>
              <a:rPr lang="zh-CN" altLang="en-US" dirty="0" smtClean="0">
                <a:latin typeface="Times New Roman" panose="02020603050405020304" pitchFamily="18" charset="0"/>
              </a:rPr>
              <a:t>：不再一个一个的求，二是几个几个的求梯度</a:t>
            </a:r>
            <a:endParaRPr lang="en-US" altLang="zh-CN" dirty="0" smtClean="0">
              <a:latin typeface="Times New Roman" panose="02020603050405020304" pitchFamily="18" charset="0"/>
            </a:endParaRPr>
          </a:p>
          <a:p>
            <a:pPr lvl="1"/>
            <a:r>
              <a:rPr lang="en-US" altLang="zh-CN" dirty="0" smtClean="0">
                <a:latin typeface="Times New Roman" panose="02020603050405020304" pitchFamily="18" charset="0"/>
              </a:rPr>
              <a:t>Momentum</a:t>
            </a:r>
            <a:r>
              <a:rPr lang="zh-CN" altLang="en-US" dirty="0" smtClean="0">
                <a:latin typeface="Times New Roman" panose="02020603050405020304" pitchFamily="18" charset="0"/>
              </a:rPr>
              <a:t>（动量）：模拟物体运动时的惯性</a:t>
            </a:r>
            <a:endParaRPr lang="en-US" altLang="zh-CN" dirty="0" smtClean="0">
              <a:latin typeface="Times New Roman" panose="02020603050405020304" pitchFamily="18" charset="0"/>
            </a:endParaRPr>
          </a:p>
          <a:p>
            <a:pPr lvl="2"/>
            <a:r>
              <a:rPr lang="zh-CN" altLang="en-US" dirty="0" smtClean="0">
                <a:latin typeface="Times New Roman" panose="02020603050405020304" pitchFamily="18" charset="0"/>
              </a:rPr>
              <a:t>在一定程度上保持原来的结果</a:t>
            </a:r>
            <a:r>
              <a:rPr lang="zh-CN" altLang="en-US" dirty="0">
                <a:latin typeface="Times New Roman" panose="02020603050405020304" pitchFamily="18" charset="0"/>
              </a:rPr>
              <a:t>，</a:t>
            </a:r>
            <a:r>
              <a:rPr lang="zh-CN" altLang="en-US" dirty="0" smtClean="0">
                <a:latin typeface="Times New Roman" panose="02020603050405020304" pitchFamily="18" charset="0"/>
              </a:rPr>
              <a:t>然后用</a:t>
            </a:r>
            <a:r>
              <a:rPr lang="en-US" altLang="zh-CN" dirty="0" smtClean="0">
                <a:latin typeface="Times New Roman" panose="02020603050405020304" pitchFamily="18" charset="0"/>
              </a:rPr>
              <a:t>batch</a:t>
            </a:r>
            <a:r>
              <a:rPr lang="zh-CN" altLang="en-US" dirty="0" smtClean="0">
                <a:latin typeface="Times New Roman" panose="02020603050405020304" pitchFamily="18" charset="0"/>
              </a:rPr>
              <a:t>的梯度进行微调</a:t>
            </a:r>
            <a:endParaRPr lang="en-US" altLang="zh-CN" dirty="0" smtClean="0">
              <a:latin typeface="Times New Roman" panose="02020603050405020304" pitchFamily="18" charset="0"/>
            </a:endParaRPr>
          </a:p>
          <a:p>
            <a:pPr lvl="2"/>
            <a:endParaRPr lang="en-US" altLang="zh-CN" dirty="0" smtClean="0">
              <a:latin typeface="Times New Roman" panose="02020603050405020304" pitchFamily="18" charset="0"/>
            </a:endParaRPr>
          </a:p>
          <a:p>
            <a:pPr lvl="2"/>
            <a:r>
              <a:rPr lang="zh-CN" altLang="en-US" dirty="0" smtClean="0">
                <a:latin typeface="Times New Roman" panose="02020603050405020304" pitchFamily="18" charset="0"/>
              </a:rPr>
              <a:t>增加了稳定性，并有跳出局部极小的可能</a:t>
            </a:r>
            <a:endParaRPr lang="en-US" altLang="zh-CN" dirty="0" smtClean="0">
              <a:latin typeface="Times New Roman" panose="02020603050405020304" pitchFamily="18" charset="0"/>
            </a:endParaRPr>
          </a:p>
          <a:p>
            <a:pPr lvl="2"/>
            <a:endParaRPr lang="en-US" altLang="zh-CN" dirty="0" smtClean="0">
              <a:latin typeface="Times New Roman" panose="02020603050405020304" pitchFamily="18" charset="0"/>
            </a:endParaRPr>
          </a:p>
          <a:p>
            <a:pPr lvl="2"/>
            <a:endParaRPr lang="en-US" altLang="zh-CN" dirty="0" smtClean="0">
              <a:latin typeface="Times New Roman" panose="02020603050405020304" pitchFamily="18" charset="0"/>
            </a:endParaRPr>
          </a:p>
        </p:txBody>
      </p:sp>
      <p:pic>
        <p:nvPicPr>
          <p:cNvPr id="4" name="Picture 3" descr="http://cs231n.github.io/assets/nn3/opt1.gif"/>
          <p:cNvPicPr>
            <a:picLocks noChangeAspect="1" noChangeArrowheads="1" noCrop="1"/>
          </p:cNvPicPr>
          <p:nvPr/>
        </p:nvPicPr>
        <p:blipFill>
          <a:blip r:embed="rId2"/>
          <a:srcRect/>
          <a:stretch>
            <a:fillRect/>
          </a:stretch>
        </p:blipFill>
        <p:spPr bwMode="auto">
          <a:xfrm>
            <a:off x="5106153" y="4507754"/>
            <a:ext cx="3002156" cy="2324250"/>
          </a:xfrm>
          <a:prstGeom prst="rect">
            <a:avLst/>
          </a:prstGeom>
          <a:noFill/>
        </p:spPr>
      </p:pic>
      <p:pic>
        <p:nvPicPr>
          <p:cNvPr id="5" name="Picture 2" descr="http://i.imgur.com/NKsFHJb.gif?1"/>
          <p:cNvPicPr>
            <a:picLocks noChangeAspect="1" noChangeArrowheads="1" noCrop="1"/>
          </p:cNvPicPr>
          <p:nvPr/>
        </p:nvPicPr>
        <p:blipFill>
          <a:blip r:embed="rId3"/>
          <a:srcRect/>
          <a:stretch>
            <a:fillRect/>
          </a:stretch>
        </p:blipFill>
        <p:spPr bwMode="auto">
          <a:xfrm>
            <a:off x="1078591" y="4507754"/>
            <a:ext cx="3035734" cy="2350246"/>
          </a:xfrm>
          <a:prstGeom prst="rect">
            <a:avLst/>
          </a:prstGeom>
          <a:noFill/>
        </p:spPr>
      </p:pic>
      <p:pic>
        <p:nvPicPr>
          <p:cNvPr id="6" name="Picture 8" descr="http://downhill.readthedocs.org/en/latest/_images/rosenbrock-nag.png"/>
          <p:cNvPicPr>
            <a:picLocks noChangeAspect="1" noChangeArrowheads="1"/>
          </p:cNvPicPr>
          <p:nvPr/>
        </p:nvPicPr>
        <p:blipFill>
          <a:blip r:embed="rId4"/>
          <a:srcRect/>
          <a:stretch>
            <a:fillRect/>
          </a:stretch>
        </p:blipFill>
        <p:spPr bwMode="auto">
          <a:xfrm>
            <a:off x="8665571" y="4613251"/>
            <a:ext cx="2905825" cy="2244749"/>
          </a:xfrm>
          <a:prstGeom prst="rect">
            <a:avLst/>
          </a:prstGeom>
          <a:noFill/>
        </p:spPr>
      </p:pic>
      <p:pic>
        <p:nvPicPr>
          <p:cNvPr id="7" name="图片 6"/>
          <p:cNvPicPr>
            <a:picLocks noChangeAspect="1"/>
          </p:cNvPicPr>
          <p:nvPr/>
        </p:nvPicPr>
        <p:blipFill>
          <a:blip r:embed="rId5"/>
          <a:stretch>
            <a:fillRect/>
          </a:stretch>
        </p:blipFill>
        <p:spPr>
          <a:xfrm>
            <a:off x="2948439" y="3828279"/>
            <a:ext cx="4315427" cy="219106"/>
          </a:xfrm>
          <a:prstGeom prst="rect">
            <a:avLst/>
          </a:prstGeom>
        </p:spPr>
      </p:pic>
    </p:spTree>
    <p:extLst>
      <p:ext uri="{BB962C8B-B14F-4D97-AF65-F5344CB8AC3E}">
        <p14:creationId xmlns:p14="http://schemas.microsoft.com/office/powerpoint/2010/main" val="19114765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rPr>
              <a:t>随机梯度下降（</a:t>
            </a:r>
            <a:r>
              <a:rPr lang="en-US" altLang="zh-CN" dirty="0">
                <a:latin typeface="Times New Roman" panose="02020603050405020304" pitchFamily="18" charset="0"/>
              </a:rPr>
              <a:t>SGD</a:t>
            </a:r>
            <a:r>
              <a:rPr lang="zh-CN" altLang="en-US" dirty="0" smtClean="0">
                <a:latin typeface="Times New Roman" panose="02020603050405020304" pitchFamily="18" charset="0"/>
              </a:rPr>
              <a:t>）</a:t>
            </a:r>
            <a:r>
              <a:rPr lang="en-US" altLang="zh-CN" dirty="0" smtClean="0">
                <a:latin typeface="Times New Roman" panose="02020603050405020304" pitchFamily="18" charset="0"/>
              </a:rPr>
              <a:t>-Links/Example</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rPr>
              <a:t>形式化：</a:t>
            </a:r>
            <a:r>
              <a:rPr lang="en-US" altLang="zh-CN" dirty="0">
                <a:latin typeface="Times New Roman" panose="02020603050405020304" pitchFamily="18" charset="0"/>
                <a:hlinkClick r:id="rId2"/>
              </a:rPr>
              <a:t>https://</a:t>
            </a:r>
            <a:r>
              <a:rPr lang="en-US" altLang="zh-CN" dirty="0" smtClean="0">
                <a:latin typeface="Times New Roman" panose="02020603050405020304" pitchFamily="18" charset="0"/>
                <a:hlinkClick r:id="rId2"/>
              </a:rPr>
              <a:t>www.zhihu.com/question/28728418</a:t>
            </a:r>
            <a:r>
              <a:rPr lang="en-US" altLang="zh-CN" dirty="0" smtClean="0">
                <a:latin typeface="Times New Roman" panose="02020603050405020304" pitchFamily="18" charset="0"/>
              </a:rPr>
              <a:t> </a:t>
            </a:r>
          </a:p>
          <a:p>
            <a:r>
              <a:rPr lang="zh-CN" altLang="en-US" dirty="0">
                <a:latin typeface="Times New Roman" panose="02020603050405020304" pitchFamily="18" charset="0"/>
              </a:rPr>
              <a:t>随机梯度下降为什么比梯度下降</a:t>
            </a:r>
            <a:r>
              <a:rPr lang="zh-CN" altLang="en-US" dirty="0" smtClean="0">
                <a:latin typeface="Times New Roman" panose="02020603050405020304" pitchFamily="18" charset="0"/>
              </a:rPr>
              <a:t>快：</a:t>
            </a:r>
            <a:r>
              <a:rPr lang="en-US" altLang="zh-CN" dirty="0">
                <a:latin typeface="Times New Roman" panose="02020603050405020304" pitchFamily="18" charset="0"/>
                <a:hlinkClick r:id="rId3"/>
              </a:rPr>
              <a:t>https://</a:t>
            </a:r>
            <a:r>
              <a:rPr lang="en-US" altLang="zh-CN" dirty="0" smtClean="0">
                <a:latin typeface="Times New Roman" panose="02020603050405020304" pitchFamily="18" charset="0"/>
                <a:hlinkClick r:id="rId3"/>
              </a:rPr>
              <a:t>www.zhihu.com/question/40892922</a:t>
            </a:r>
            <a:r>
              <a:rPr lang="en-US" altLang="zh-CN" dirty="0" smtClean="0">
                <a:latin typeface="Times New Roman" panose="02020603050405020304" pitchFamily="18" charset="0"/>
              </a:rPr>
              <a:t> </a:t>
            </a:r>
          </a:p>
          <a:p>
            <a:r>
              <a:rPr lang="zh-CN" altLang="en-US" dirty="0" smtClean="0">
                <a:latin typeface="Times New Roman" panose="02020603050405020304" pitchFamily="18" charset="0"/>
              </a:rPr>
              <a:t>综述：</a:t>
            </a:r>
            <a:r>
              <a:rPr lang="en-US" altLang="zh-CN" dirty="0">
                <a:latin typeface="Times New Roman" panose="02020603050405020304" pitchFamily="18" charset="0"/>
                <a:hlinkClick r:id="rId4"/>
              </a:rPr>
              <a:t>https://</a:t>
            </a:r>
            <a:r>
              <a:rPr lang="en-US" altLang="zh-CN" dirty="0" smtClean="0">
                <a:latin typeface="Times New Roman" panose="02020603050405020304" pitchFamily="18" charset="0"/>
                <a:hlinkClick r:id="rId4"/>
              </a:rPr>
              <a:t>json0071.gitbooks.io/svm/content/sui_ji_ti_du_xia_jiang.html</a:t>
            </a:r>
            <a:r>
              <a:rPr lang="en-US" altLang="zh-CN" dirty="0" smtClean="0">
                <a:latin typeface="Times New Roman" panose="02020603050405020304" pitchFamily="18" charset="0"/>
              </a:rPr>
              <a:t> </a:t>
            </a:r>
          </a:p>
          <a:p>
            <a:r>
              <a:rPr lang="en-US" altLang="zh-CN" dirty="0" smtClean="0">
                <a:latin typeface="Times New Roman" panose="02020603050405020304" pitchFamily="18" charset="0"/>
              </a:rPr>
              <a:t>Example</a:t>
            </a:r>
            <a:r>
              <a:rPr lang="zh-CN" altLang="en-US" dirty="0" smtClean="0">
                <a:latin typeface="Times New Roman" panose="02020603050405020304" pitchFamily="18" charset="0"/>
              </a:rPr>
              <a:t>：。。。</a:t>
            </a:r>
            <a:endParaRPr lang="zh-CN" altLang="en-US" dirty="0">
              <a:latin typeface="Times New Roman" panose="02020603050405020304" pitchFamily="18" charset="0"/>
            </a:endParaRPr>
          </a:p>
        </p:txBody>
      </p:sp>
    </p:spTree>
    <p:extLst>
      <p:ext uri="{BB962C8B-B14F-4D97-AF65-F5344CB8AC3E}">
        <p14:creationId xmlns:p14="http://schemas.microsoft.com/office/powerpoint/2010/main" val="19787356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共轭梯度下降算法</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rPr>
              <a:t>算法特点：</a:t>
            </a:r>
            <a:endParaRPr lang="en-US" altLang="zh-CN" dirty="0" smtClean="0">
              <a:latin typeface="Times New Roman" panose="02020603050405020304" pitchFamily="18" charset="0"/>
            </a:endParaRPr>
          </a:p>
          <a:p>
            <a:pPr lvl="1"/>
            <a:r>
              <a:rPr lang="en-US" altLang="zh-CN" dirty="0" smtClean="0">
                <a:latin typeface="Times New Roman" panose="02020603050405020304" pitchFamily="18" charset="0"/>
              </a:rPr>
              <a:t>[</a:t>
            </a:r>
            <a:r>
              <a:rPr lang="zh-CN" altLang="en-US" dirty="0" smtClean="0">
                <a:latin typeface="Times New Roman" panose="02020603050405020304" pitchFamily="18" charset="0"/>
              </a:rPr>
              <a:t>速度</a:t>
            </a:r>
            <a:r>
              <a:rPr lang="en-US" altLang="zh-CN" dirty="0" smtClean="0">
                <a:latin typeface="Times New Roman" panose="02020603050405020304" pitchFamily="18" charset="0"/>
              </a:rPr>
              <a:t>]</a:t>
            </a:r>
            <a:r>
              <a:rPr lang="zh-CN" altLang="en-US" dirty="0" smtClean="0">
                <a:latin typeface="Times New Roman" panose="02020603050405020304" pitchFamily="18" charset="0"/>
              </a:rPr>
              <a:t>：介于牛顿迭代和梯度下降之间</a:t>
            </a:r>
            <a:endParaRPr lang="en-US" altLang="zh-CN" dirty="0" smtClean="0">
              <a:latin typeface="Times New Roman" panose="02020603050405020304" pitchFamily="18" charset="0"/>
            </a:endParaRPr>
          </a:p>
          <a:p>
            <a:pPr lvl="1"/>
            <a:r>
              <a:rPr lang="en-US" altLang="zh-CN" dirty="0" smtClean="0">
                <a:latin typeface="Times New Roman" panose="02020603050405020304" pitchFamily="18" charset="0"/>
              </a:rPr>
              <a:t>[</a:t>
            </a:r>
            <a:r>
              <a:rPr lang="zh-CN" altLang="en-US" dirty="0" smtClean="0">
                <a:latin typeface="Times New Roman" panose="02020603050405020304" pitchFamily="18" charset="0"/>
              </a:rPr>
              <a:t>要求</a:t>
            </a:r>
            <a:r>
              <a:rPr lang="en-US" altLang="zh-CN" dirty="0" smtClean="0">
                <a:latin typeface="Times New Roman" panose="02020603050405020304" pitchFamily="18" charset="0"/>
              </a:rPr>
              <a:t>]</a:t>
            </a:r>
            <a:r>
              <a:rPr lang="zh-CN" altLang="en-US" dirty="0" smtClean="0">
                <a:latin typeface="Times New Roman" panose="02020603050405020304" pitchFamily="18" charset="0"/>
              </a:rPr>
              <a:t>：仅需一阶梯度输入即可</a:t>
            </a:r>
            <a:endParaRPr lang="en-US" altLang="zh-CN" dirty="0" smtClean="0">
              <a:latin typeface="Times New Roman" panose="02020603050405020304" pitchFamily="18" charset="0"/>
            </a:endParaRPr>
          </a:p>
          <a:p>
            <a:pPr lvl="1"/>
            <a:r>
              <a:rPr lang="en-US" altLang="zh-CN" dirty="0" smtClean="0">
                <a:latin typeface="Times New Roman" panose="02020603050405020304" pitchFamily="18" charset="0"/>
              </a:rPr>
              <a:t>[</a:t>
            </a:r>
            <a:r>
              <a:rPr lang="zh-CN" altLang="en-US" dirty="0" smtClean="0">
                <a:latin typeface="Times New Roman" panose="02020603050405020304" pitchFamily="18" charset="0"/>
              </a:rPr>
              <a:t>背景</a:t>
            </a:r>
            <a:r>
              <a:rPr lang="en-US" altLang="zh-CN" dirty="0" smtClean="0">
                <a:latin typeface="Times New Roman" panose="02020603050405020304" pitchFamily="18" charset="0"/>
              </a:rPr>
              <a:t>]</a:t>
            </a:r>
            <a:r>
              <a:rPr lang="zh-CN" altLang="en-US" dirty="0" smtClean="0">
                <a:latin typeface="Times New Roman" panose="02020603050405020304" pitchFamily="18" charset="0"/>
              </a:rPr>
              <a:t>：最初由</a:t>
            </a:r>
            <a:r>
              <a:rPr lang="en-US" altLang="zh-CN" dirty="0" err="1">
                <a:latin typeface="Times New Roman" panose="02020603050405020304" pitchFamily="18" charset="0"/>
              </a:rPr>
              <a:t>Hestenes</a:t>
            </a:r>
            <a:r>
              <a:rPr lang="zh-CN" altLang="en-US" dirty="0">
                <a:latin typeface="Times New Roman" panose="02020603050405020304" pitchFamily="18" charset="0"/>
              </a:rPr>
              <a:t>和</a:t>
            </a:r>
            <a:r>
              <a:rPr lang="en-US" altLang="zh-CN" dirty="0" err="1" smtClean="0">
                <a:latin typeface="Times New Roman" panose="02020603050405020304" pitchFamily="18" charset="0"/>
              </a:rPr>
              <a:t>Stiefle</a:t>
            </a:r>
            <a:r>
              <a:rPr lang="zh-CN" altLang="en-US" dirty="0">
                <a:latin typeface="Times New Roman" panose="02020603050405020304" pitchFamily="18" charset="0"/>
              </a:rPr>
              <a:t>于</a:t>
            </a:r>
            <a:r>
              <a:rPr lang="en-US" altLang="zh-CN" dirty="0" smtClean="0">
                <a:latin typeface="Times New Roman" panose="02020603050405020304" pitchFamily="18" charset="0"/>
              </a:rPr>
              <a:t>1952</a:t>
            </a:r>
            <a:r>
              <a:rPr lang="zh-CN" altLang="en-US" dirty="0">
                <a:latin typeface="Times New Roman" panose="02020603050405020304" pitchFamily="18" charset="0"/>
              </a:rPr>
              <a:t>年</a:t>
            </a:r>
            <a:r>
              <a:rPr lang="zh-CN" altLang="en-US" dirty="0" smtClean="0">
                <a:latin typeface="Times New Roman" panose="02020603050405020304" pitchFamily="18" charset="0"/>
              </a:rPr>
              <a:t>提出，用于求解线性方程组</a:t>
            </a:r>
            <a:endParaRPr lang="en-US" altLang="zh-CN" dirty="0" smtClean="0">
              <a:latin typeface="Times New Roman" panose="02020603050405020304" pitchFamily="18" charset="0"/>
            </a:endParaRPr>
          </a:p>
          <a:p>
            <a:pPr lvl="1"/>
            <a:r>
              <a:rPr lang="en-US" altLang="zh-CN" dirty="0" smtClean="0">
                <a:latin typeface="Times New Roman" panose="02020603050405020304" pitchFamily="18" charset="0"/>
              </a:rPr>
              <a:t>[</a:t>
            </a:r>
            <a:r>
              <a:rPr lang="zh-CN" altLang="en-US" dirty="0" smtClean="0">
                <a:latin typeface="Times New Roman" panose="02020603050405020304" pitchFamily="18" charset="0"/>
              </a:rPr>
              <a:t>现状</a:t>
            </a:r>
            <a:r>
              <a:rPr lang="en-US" altLang="zh-CN" dirty="0" smtClean="0">
                <a:latin typeface="Times New Roman" panose="02020603050405020304" pitchFamily="18" charset="0"/>
              </a:rPr>
              <a:t>]</a:t>
            </a:r>
            <a:r>
              <a:rPr lang="zh-CN" altLang="en-US" dirty="0" smtClean="0">
                <a:latin typeface="Times New Roman" panose="02020603050405020304" pitchFamily="18" charset="0"/>
              </a:rPr>
              <a:t>：经过改良，可求解一半的非线性优化问题</a:t>
            </a:r>
            <a:endParaRPr lang="en-US" altLang="zh-CN" dirty="0" smtClean="0">
              <a:latin typeface="Times New Roman" panose="02020603050405020304" pitchFamily="18" charset="0"/>
            </a:endParaRPr>
          </a:p>
          <a:p>
            <a:pPr lvl="1"/>
            <a:r>
              <a:rPr lang="en-US" altLang="zh-CN" b="1" dirty="0" smtClean="0">
                <a:latin typeface="Times New Roman" panose="02020603050405020304" pitchFamily="18" charset="0"/>
              </a:rPr>
              <a:t>[</a:t>
            </a:r>
            <a:r>
              <a:rPr lang="zh-CN" altLang="en-US" b="1" dirty="0" smtClean="0">
                <a:latin typeface="Times New Roman" panose="02020603050405020304" pitchFamily="18" charset="0"/>
              </a:rPr>
              <a:t>特点</a:t>
            </a:r>
            <a:r>
              <a:rPr lang="en-US" altLang="zh-CN" b="1" dirty="0" smtClean="0">
                <a:latin typeface="Times New Roman" panose="02020603050405020304" pitchFamily="18" charset="0"/>
              </a:rPr>
              <a:t>]</a:t>
            </a:r>
            <a:r>
              <a:rPr lang="zh-CN" altLang="en-US" b="1" dirty="0" smtClean="0">
                <a:latin typeface="Times New Roman" panose="02020603050405020304" pitchFamily="18" charset="0"/>
              </a:rPr>
              <a:t>：二次截止性</a:t>
            </a:r>
            <a:endParaRPr lang="en-US" altLang="zh-CN" b="1" dirty="0" smtClean="0">
              <a:latin typeface="Times New Roman" panose="02020603050405020304" pitchFamily="18" charset="0"/>
            </a:endParaRPr>
          </a:p>
        </p:txBody>
      </p:sp>
    </p:spTree>
    <p:extLst>
      <p:ext uri="{BB962C8B-B14F-4D97-AF65-F5344CB8AC3E}">
        <p14:creationId xmlns:p14="http://schemas.microsoft.com/office/powerpoint/2010/main" val="6787322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共轭梯度下降算法</a:t>
            </a:r>
          </a:p>
        </p:txBody>
      </p:sp>
      <p:sp>
        <p:nvSpPr>
          <p:cNvPr id="3" name="内容占位符 2"/>
          <p:cNvSpPr>
            <a:spLocks noGrp="1"/>
          </p:cNvSpPr>
          <p:nvPr>
            <p:ph idx="1"/>
          </p:nvPr>
        </p:nvSpPr>
        <p:spPr/>
        <p:txBody>
          <a:bodyPr/>
          <a:lstStyle/>
          <a:p>
            <a:r>
              <a:rPr lang="zh-CN" altLang="en-US" dirty="0" smtClean="0"/>
              <a:t>算法描述：</a:t>
            </a:r>
            <a:endParaRPr lang="zh-CN" altLang="en-US" dirty="0"/>
          </a:p>
        </p:txBody>
      </p:sp>
      <p:pic>
        <p:nvPicPr>
          <p:cNvPr id="4" name="图片 3"/>
          <p:cNvPicPr>
            <a:picLocks noChangeAspect="1"/>
          </p:cNvPicPr>
          <p:nvPr/>
        </p:nvPicPr>
        <p:blipFill>
          <a:blip r:embed="rId2"/>
          <a:stretch>
            <a:fillRect/>
          </a:stretch>
        </p:blipFill>
        <p:spPr>
          <a:xfrm>
            <a:off x="3172973" y="1809169"/>
            <a:ext cx="7168418" cy="5048831"/>
          </a:xfrm>
          <a:prstGeom prst="rect">
            <a:avLst/>
          </a:prstGeom>
        </p:spPr>
      </p:pic>
    </p:spTree>
    <p:extLst>
      <p:ext uri="{BB962C8B-B14F-4D97-AF65-F5344CB8AC3E}">
        <p14:creationId xmlns:p14="http://schemas.microsoft.com/office/powerpoint/2010/main" val="203475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rPr>
              <a:t>共轭梯度</a:t>
            </a:r>
            <a:r>
              <a:rPr lang="zh-CN" altLang="en-US" dirty="0" smtClean="0">
                <a:latin typeface="Times New Roman" panose="02020603050405020304" pitchFamily="18" charset="0"/>
              </a:rPr>
              <a:t>下降算法</a:t>
            </a:r>
            <a:r>
              <a:rPr lang="en-US" altLang="zh-CN" dirty="0" smtClean="0">
                <a:latin typeface="Times New Roman" panose="02020603050405020304" pitchFamily="18" charset="0"/>
              </a:rPr>
              <a:t>-Example</a:t>
            </a:r>
            <a:endParaRPr lang="zh-CN" altLang="en-US" dirty="0">
              <a:latin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err="1"/>
              <a:t>Rosenbrock</a:t>
            </a:r>
            <a:r>
              <a:rPr lang="en-US" altLang="zh-CN" dirty="0"/>
              <a:t> </a:t>
            </a:r>
            <a:r>
              <a:rPr lang="en-US" altLang="zh-CN" dirty="0" smtClean="0"/>
              <a:t>“banana” </a:t>
            </a:r>
            <a:r>
              <a:rPr lang="zh-CN" altLang="en-US" dirty="0" smtClean="0"/>
              <a:t>函数：</a:t>
            </a:r>
            <a:endParaRPr lang="en-US" altLang="zh-CN" dirty="0" smtClean="0"/>
          </a:p>
          <a:p>
            <a:r>
              <a:rPr lang="zh-CN" altLang="en-US" dirty="0"/>
              <a:t>极值为</a:t>
            </a:r>
            <a:r>
              <a:rPr lang="en-US" altLang="zh-CN" dirty="0"/>
              <a:t>0</a:t>
            </a:r>
            <a:r>
              <a:rPr lang="zh-CN" altLang="en-US" dirty="0"/>
              <a:t>，坐标为（</a:t>
            </a:r>
            <a:r>
              <a:rPr lang="en-US" altLang="zh-CN" dirty="0"/>
              <a:t>1,1</a:t>
            </a:r>
            <a:r>
              <a:rPr lang="zh-CN" altLang="en-US" dirty="0"/>
              <a:t>）</a:t>
            </a:r>
          </a:p>
          <a:p>
            <a:endParaRPr lang="en-US" altLang="zh-CN" dirty="0" smtClean="0"/>
          </a:p>
        </p:txBody>
      </p:sp>
      <p:pic>
        <p:nvPicPr>
          <p:cNvPr id="4" name="图片 3"/>
          <p:cNvPicPr>
            <a:picLocks noChangeAspect="1"/>
          </p:cNvPicPr>
          <p:nvPr/>
        </p:nvPicPr>
        <p:blipFill>
          <a:blip r:embed="rId2"/>
          <a:stretch>
            <a:fillRect/>
          </a:stretch>
        </p:blipFill>
        <p:spPr>
          <a:xfrm>
            <a:off x="5512026" y="1839273"/>
            <a:ext cx="3753223" cy="385312"/>
          </a:xfrm>
          <a:prstGeom prst="rect">
            <a:avLst/>
          </a:prstGeom>
        </p:spPr>
      </p:pic>
      <p:grpSp>
        <p:nvGrpSpPr>
          <p:cNvPr id="5" name="组合 4"/>
          <p:cNvGrpSpPr/>
          <p:nvPr/>
        </p:nvGrpSpPr>
        <p:grpSpPr>
          <a:xfrm>
            <a:off x="814728" y="3086822"/>
            <a:ext cx="4030179" cy="3225078"/>
            <a:chOff x="448710" y="2288572"/>
            <a:chExt cx="4030179" cy="3225078"/>
          </a:xfrm>
        </p:grpSpPr>
        <p:pic>
          <p:nvPicPr>
            <p:cNvPr id="6" name="图片 5"/>
            <p:cNvPicPr>
              <a:picLocks noChangeAspect="1"/>
            </p:cNvPicPr>
            <p:nvPr/>
          </p:nvPicPr>
          <p:blipFill>
            <a:blip r:embed="rId3"/>
            <a:stretch>
              <a:fillRect/>
            </a:stretch>
          </p:blipFill>
          <p:spPr>
            <a:xfrm>
              <a:off x="448710" y="2288572"/>
              <a:ext cx="4030179" cy="3021878"/>
            </a:xfrm>
            <a:prstGeom prst="rect">
              <a:avLst/>
            </a:prstGeom>
          </p:spPr>
        </p:pic>
        <p:sp>
          <p:nvSpPr>
            <p:cNvPr id="7" name="文本框 6"/>
            <p:cNvSpPr txBox="1"/>
            <p:nvPr/>
          </p:nvSpPr>
          <p:spPr>
            <a:xfrm>
              <a:off x="1701799" y="5140587"/>
              <a:ext cx="1524000" cy="373063"/>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By myself</a:t>
              </a:r>
              <a:endParaRPr lang="zh-CN" altLang="en-US" dirty="0">
                <a:latin typeface="Times New Roman" panose="02020603050405020304" pitchFamily="18" charset="0"/>
                <a:cs typeface="Times New Roman" panose="02020603050405020304" pitchFamily="18" charset="0"/>
              </a:endParaRPr>
            </a:p>
          </p:txBody>
        </p:sp>
      </p:grpSp>
      <p:grpSp>
        <p:nvGrpSpPr>
          <p:cNvPr id="8" name="组合 7"/>
          <p:cNvGrpSpPr/>
          <p:nvPr/>
        </p:nvGrpSpPr>
        <p:grpSpPr>
          <a:xfrm>
            <a:off x="5033268" y="3612594"/>
            <a:ext cx="2857500" cy="2695575"/>
            <a:chOff x="4555089" y="2818075"/>
            <a:chExt cx="2857500" cy="2695575"/>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5089" y="2818075"/>
              <a:ext cx="2857500" cy="2143125"/>
            </a:xfrm>
            <a:prstGeom prst="rect">
              <a:avLst/>
            </a:prstGeom>
          </p:spPr>
        </p:pic>
        <p:sp>
          <p:nvSpPr>
            <p:cNvPr id="10" name="文本框 9"/>
            <p:cNvSpPr txBox="1"/>
            <p:nvPr/>
          </p:nvSpPr>
          <p:spPr>
            <a:xfrm>
              <a:off x="5221839" y="5140587"/>
              <a:ext cx="1524000" cy="373063"/>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From Wiki</a:t>
              </a:r>
              <a:endParaRPr lang="zh-CN" altLang="en-US" dirty="0">
                <a:latin typeface="Times New Roman" panose="02020603050405020304" pitchFamily="18" charset="0"/>
                <a:cs typeface="Times New Roman" panose="02020603050405020304" pitchFamily="18" charset="0"/>
              </a:endParaRPr>
            </a:p>
          </p:txBody>
        </p:sp>
      </p:grpSp>
      <p:grpSp>
        <p:nvGrpSpPr>
          <p:cNvPr id="11" name="组合 10"/>
          <p:cNvGrpSpPr/>
          <p:nvPr/>
        </p:nvGrpSpPr>
        <p:grpSpPr>
          <a:xfrm>
            <a:off x="8635713" y="3318612"/>
            <a:ext cx="2718087" cy="2989557"/>
            <a:chOff x="8269695" y="2520362"/>
            <a:chExt cx="2718087" cy="2989557"/>
          </a:xfrm>
        </p:grpSpPr>
        <p:pic>
          <p:nvPicPr>
            <p:cNvPr id="12" name="图片 11"/>
            <p:cNvPicPr>
              <a:picLocks noChangeAspect="1"/>
            </p:cNvPicPr>
            <p:nvPr/>
          </p:nvPicPr>
          <p:blipFill>
            <a:blip r:embed="rId5"/>
            <a:stretch>
              <a:fillRect/>
            </a:stretch>
          </p:blipFill>
          <p:spPr>
            <a:xfrm>
              <a:off x="8269695" y="2520362"/>
              <a:ext cx="2718087" cy="2485288"/>
            </a:xfrm>
            <a:prstGeom prst="rect">
              <a:avLst/>
            </a:prstGeom>
          </p:spPr>
        </p:pic>
        <p:sp>
          <p:nvSpPr>
            <p:cNvPr id="13" name="文本框 12"/>
            <p:cNvSpPr txBox="1"/>
            <p:nvPr/>
          </p:nvSpPr>
          <p:spPr>
            <a:xfrm>
              <a:off x="8741878" y="5140587"/>
              <a:ext cx="1773722" cy="369332"/>
            </a:xfrm>
            <a:prstGeom prst="rect">
              <a:avLst/>
            </a:prstGeom>
            <a:noFill/>
          </p:spPr>
          <p:txBody>
            <a:bodyPr wrap="square" rtlCol="0">
              <a:spAutoFit/>
            </a:bodyPr>
            <a:lstStyle/>
            <a:p>
              <a:pPr algn="ctr"/>
              <a:r>
                <a:rPr lang="zh-CN" altLang="en-US" dirty="0" smtClean="0">
                  <a:latin typeface="Times New Roman" panose="02020603050405020304" pitchFamily="18" charset="0"/>
                  <a:cs typeface="Times New Roman" panose="02020603050405020304" pitchFamily="18" charset="0"/>
                </a:rPr>
                <a:t>等高线图（</a:t>
              </a:r>
              <a:r>
                <a:rPr lang="en-US" altLang="zh-CN" dirty="0" smtClean="0">
                  <a:latin typeface="Times New Roman" panose="02020603050405020304" pitchFamily="18" charset="0"/>
                  <a:cs typeface="Times New Roman" panose="02020603050405020304" pitchFamily="18" charset="0"/>
                </a:rPr>
                <a:t>Web</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30818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泰勒展开式</a:t>
            </a:r>
          </a:p>
        </p:txBody>
      </p:sp>
      <p:sp>
        <p:nvSpPr>
          <p:cNvPr id="3" name="内容占位符 2"/>
          <p:cNvSpPr>
            <a:spLocks noGrp="1"/>
          </p:cNvSpPr>
          <p:nvPr>
            <p:ph idx="1"/>
          </p:nvPr>
        </p:nvSpPr>
        <p:spPr>
          <a:xfrm>
            <a:off x="838200" y="1825625"/>
            <a:ext cx="10515600" cy="3586554"/>
          </a:xfrm>
        </p:spPr>
        <p:txBody>
          <a:bodyPr/>
          <a:lstStyle/>
          <a:p>
            <a:r>
              <a:rPr lang="zh-CN" altLang="en-US" dirty="0" smtClean="0">
                <a:solidFill>
                  <a:srgbClr val="00B0F0"/>
                </a:solidFill>
              </a:rPr>
              <a:t>定义</a:t>
            </a:r>
            <a:r>
              <a:rPr lang="zh-CN" altLang="en-US" dirty="0" smtClean="0"/>
              <a:t>：设         是</a:t>
            </a:r>
            <a:r>
              <a:rPr lang="zh-CN" altLang="en-US" dirty="0"/>
              <a:t>实数域上的无穷可微的函数，那么它在任意</a:t>
            </a:r>
            <a:r>
              <a:rPr lang="zh-CN" altLang="en-US" dirty="0" smtClean="0"/>
              <a:t>一点</a:t>
            </a:r>
            <a:r>
              <a:rPr lang="zh-CN" altLang="en-US" dirty="0"/>
              <a:t>泰勒</a:t>
            </a:r>
            <a:r>
              <a:rPr lang="zh-CN" altLang="en-US" dirty="0" smtClean="0"/>
              <a:t>展开式</a:t>
            </a:r>
            <a:r>
              <a:rPr lang="zh-CN" altLang="en-US" dirty="0"/>
              <a:t>表示</a:t>
            </a:r>
            <a:r>
              <a:rPr lang="zh-CN" altLang="en-US" dirty="0" smtClean="0"/>
              <a:t>为</a:t>
            </a:r>
            <a:r>
              <a:rPr lang="en-US" altLang="zh-CN" baseline="30000" dirty="0" smtClean="0"/>
              <a:t>[1]</a:t>
            </a:r>
          </a:p>
          <a:p>
            <a:endParaRPr lang="en-US" altLang="zh-CN" dirty="0"/>
          </a:p>
          <a:p>
            <a:endParaRPr lang="en-US" altLang="zh-CN" dirty="0" smtClean="0"/>
          </a:p>
          <a:p>
            <a:pPr marL="0" indent="0">
              <a:buNone/>
            </a:pPr>
            <a:r>
              <a:rPr lang="zh-CN" altLang="en-US" dirty="0" smtClean="0"/>
              <a:t>对于</a:t>
            </a:r>
            <a:r>
              <a:rPr lang="zh-CN" altLang="en-US" dirty="0"/>
              <a:t>无穷可微向量</a:t>
            </a:r>
            <a:r>
              <a:rPr lang="zh-CN" altLang="en-US" dirty="0" smtClean="0"/>
              <a:t>函数         以及</a:t>
            </a:r>
            <a:r>
              <a:rPr lang="zh-CN" altLang="en-US" dirty="0"/>
              <a:t>初始</a:t>
            </a:r>
            <a:r>
              <a:rPr lang="zh-CN" altLang="en-US" dirty="0" smtClean="0"/>
              <a:t>点  </a:t>
            </a:r>
            <a:r>
              <a:rPr lang="en-US" altLang="zh-CN" b="1" i="1" dirty="0" smtClean="0"/>
              <a:t>    </a:t>
            </a:r>
            <a:r>
              <a:rPr lang="zh-CN" altLang="en-US" dirty="0" smtClean="0"/>
              <a:t>有</a:t>
            </a:r>
            <a:r>
              <a:rPr lang="en-US" altLang="zh-CN" baseline="30000" dirty="0" smtClean="0"/>
              <a:t>[2]</a:t>
            </a:r>
            <a:endParaRPr lang="zh-CN" altLang="en-US" baseline="30000"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6</a:t>
            </a:fld>
            <a:endParaRPr lang="zh-CN" altLang="en-US"/>
          </a:p>
        </p:txBody>
      </p:sp>
      <p:pic>
        <p:nvPicPr>
          <p:cNvPr id="5" name="图片 4"/>
          <p:cNvPicPr>
            <a:picLocks noChangeAspect="1"/>
          </p:cNvPicPr>
          <p:nvPr/>
        </p:nvPicPr>
        <p:blipFill>
          <a:blip r:embed="rId2"/>
          <a:stretch>
            <a:fillRect/>
          </a:stretch>
        </p:blipFill>
        <p:spPr>
          <a:xfrm>
            <a:off x="2669299" y="1825625"/>
            <a:ext cx="657317" cy="419158"/>
          </a:xfrm>
          <a:prstGeom prst="rect">
            <a:avLst/>
          </a:prstGeom>
        </p:spPr>
      </p:pic>
      <p:pic>
        <p:nvPicPr>
          <p:cNvPr id="6" name="图片 5"/>
          <p:cNvPicPr>
            <a:picLocks noChangeAspect="1"/>
          </p:cNvPicPr>
          <p:nvPr/>
        </p:nvPicPr>
        <p:blipFill>
          <a:blip r:embed="rId3"/>
          <a:stretch>
            <a:fillRect/>
          </a:stretch>
        </p:blipFill>
        <p:spPr>
          <a:xfrm>
            <a:off x="11249991" y="1892309"/>
            <a:ext cx="419158" cy="285790"/>
          </a:xfrm>
          <a:prstGeom prst="rect">
            <a:avLst/>
          </a:prstGeom>
        </p:spPr>
      </p:pic>
      <p:pic>
        <p:nvPicPr>
          <p:cNvPr id="7" name="图片 6"/>
          <p:cNvPicPr>
            <a:picLocks noChangeAspect="1"/>
          </p:cNvPicPr>
          <p:nvPr/>
        </p:nvPicPr>
        <p:blipFill>
          <a:blip r:embed="rId4"/>
          <a:stretch>
            <a:fillRect/>
          </a:stretch>
        </p:blipFill>
        <p:spPr>
          <a:xfrm>
            <a:off x="2346819" y="2693379"/>
            <a:ext cx="8535591" cy="847843"/>
          </a:xfrm>
          <a:prstGeom prst="rect">
            <a:avLst/>
          </a:prstGeom>
        </p:spPr>
      </p:pic>
      <p:pic>
        <p:nvPicPr>
          <p:cNvPr id="8" name="图片 7"/>
          <p:cNvPicPr>
            <a:picLocks noChangeAspect="1"/>
          </p:cNvPicPr>
          <p:nvPr/>
        </p:nvPicPr>
        <p:blipFill>
          <a:blip r:embed="rId5"/>
          <a:stretch>
            <a:fillRect/>
          </a:stretch>
        </p:blipFill>
        <p:spPr>
          <a:xfrm>
            <a:off x="4496174" y="3720609"/>
            <a:ext cx="743054" cy="447737"/>
          </a:xfrm>
          <a:prstGeom prst="rect">
            <a:avLst/>
          </a:prstGeom>
        </p:spPr>
      </p:pic>
      <p:pic>
        <p:nvPicPr>
          <p:cNvPr id="9" name="图片 8"/>
          <p:cNvPicPr>
            <a:picLocks noChangeAspect="1"/>
          </p:cNvPicPr>
          <p:nvPr/>
        </p:nvPicPr>
        <p:blipFill>
          <a:blip r:embed="rId6"/>
          <a:stretch>
            <a:fillRect/>
          </a:stretch>
        </p:blipFill>
        <p:spPr>
          <a:xfrm>
            <a:off x="7129290" y="3832633"/>
            <a:ext cx="428685" cy="314369"/>
          </a:xfrm>
          <a:prstGeom prst="rect">
            <a:avLst/>
          </a:prstGeom>
        </p:spPr>
      </p:pic>
      <p:pic>
        <p:nvPicPr>
          <p:cNvPr id="10" name="图片 9"/>
          <p:cNvPicPr>
            <a:picLocks noChangeAspect="1"/>
          </p:cNvPicPr>
          <p:nvPr/>
        </p:nvPicPr>
        <p:blipFill>
          <a:blip r:embed="rId7"/>
          <a:stretch>
            <a:fillRect/>
          </a:stretch>
        </p:blipFill>
        <p:spPr>
          <a:xfrm>
            <a:off x="1137346" y="4421441"/>
            <a:ext cx="10307488" cy="990738"/>
          </a:xfrm>
          <a:prstGeom prst="rect">
            <a:avLst/>
          </a:prstGeom>
        </p:spPr>
      </p:pic>
      <p:sp>
        <p:nvSpPr>
          <p:cNvPr id="11" name="文本框 10"/>
          <p:cNvSpPr txBox="1"/>
          <p:nvPr/>
        </p:nvSpPr>
        <p:spPr>
          <a:xfrm>
            <a:off x="1137346" y="5854890"/>
            <a:ext cx="10913627" cy="923330"/>
          </a:xfrm>
          <a:prstGeom prst="rect">
            <a:avLst/>
          </a:prstGeom>
          <a:noFill/>
        </p:spPr>
        <p:txBody>
          <a:bodyPr wrap="square" rtlCol="0">
            <a:spAutoFit/>
          </a:bodyPr>
          <a:lstStyle/>
          <a:p>
            <a:r>
              <a:rPr lang="en-US" altLang="zh-CN" dirty="0" smtClean="0"/>
              <a:t>[1]</a:t>
            </a:r>
            <a:r>
              <a:rPr lang="zh-CN" altLang="en-US" dirty="0"/>
              <a:t>这里只讨论优化问题故省略了关于收敛域的讨论；所以只需要知道它</a:t>
            </a:r>
            <a:r>
              <a:rPr lang="zh-CN" altLang="en-US" dirty="0" smtClean="0"/>
              <a:t>是</a:t>
            </a:r>
            <a:r>
              <a:rPr lang="en-US" altLang="zh-CN" i="1" dirty="0"/>
              <a:t> </a:t>
            </a:r>
            <a:r>
              <a:rPr lang="en-US" altLang="zh-CN" i="1" dirty="0" smtClean="0"/>
              <a:t>     </a:t>
            </a:r>
            <a:r>
              <a:rPr lang="zh-CN" altLang="en-US" dirty="0" smtClean="0"/>
              <a:t>周围</a:t>
            </a:r>
            <a:r>
              <a:rPr lang="zh-CN" altLang="en-US" dirty="0"/>
              <a:t>的一个小领域就可以了，优化时只要步长不太大一般不会违反这个</a:t>
            </a:r>
            <a:r>
              <a:rPr lang="zh-CN" altLang="en-US" dirty="0" smtClean="0"/>
              <a:t>准则</a:t>
            </a:r>
            <a:endParaRPr lang="en-US" altLang="zh-CN" dirty="0" smtClean="0"/>
          </a:p>
          <a:p>
            <a:r>
              <a:rPr lang="en-US" altLang="zh-CN" dirty="0" smtClean="0"/>
              <a:t>[2]</a:t>
            </a:r>
            <a:r>
              <a:rPr lang="zh-CN" altLang="en-US" dirty="0" smtClean="0"/>
              <a:t>其中</a:t>
            </a:r>
            <a:r>
              <a:rPr lang="en-US" altLang="zh-CN" b="1" i="1" dirty="0"/>
              <a:t> </a:t>
            </a:r>
            <a:r>
              <a:rPr lang="en-US" altLang="zh-CN" b="1" i="1" dirty="0" smtClean="0"/>
              <a:t>    </a:t>
            </a:r>
            <a:r>
              <a:rPr lang="zh-CN" altLang="en-US" dirty="0" smtClean="0"/>
              <a:t>矩阵</a:t>
            </a:r>
            <a:r>
              <a:rPr lang="zh-CN" altLang="en-US" dirty="0"/>
              <a:t>就是通常意义的</a:t>
            </a:r>
            <a:r>
              <a:rPr lang="en-US" altLang="zh-CN" dirty="0"/>
              <a:t>Hessian </a:t>
            </a:r>
            <a:r>
              <a:rPr lang="zh-CN" altLang="en-US" dirty="0"/>
              <a:t>矩阵</a:t>
            </a:r>
          </a:p>
        </p:txBody>
      </p:sp>
      <p:pic>
        <p:nvPicPr>
          <p:cNvPr id="12" name="图片 11"/>
          <p:cNvPicPr>
            <a:picLocks noChangeAspect="1"/>
          </p:cNvPicPr>
          <p:nvPr/>
        </p:nvPicPr>
        <p:blipFill>
          <a:blip r:embed="rId8"/>
          <a:stretch>
            <a:fillRect/>
          </a:stretch>
        </p:blipFill>
        <p:spPr>
          <a:xfrm>
            <a:off x="8610600" y="5917932"/>
            <a:ext cx="295316" cy="219106"/>
          </a:xfrm>
          <a:prstGeom prst="rect">
            <a:avLst/>
          </a:prstGeom>
        </p:spPr>
      </p:pic>
      <p:pic>
        <p:nvPicPr>
          <p:cNvPr id="13" name="图片 12"/>
          <p:cNvPicPr>
            <a:picLocks noChangeAspect="1"/>
          </p:cNvPicPr>
          <p:nvPr/>
        </p:nvPicPr>
        <p:blipFill>
          <a:blip r:embed="rId9"/>
          <a:stretch>
            <a:fillRect/>
          </a:stretch>
        </p:blipFill>
        <p:spPr>
          <a:xfrm>
            <a:off x="1918131" y="6414428"/>
            <a:ext cx="276264" cy="276264"/>
          </a:xfrm>
          <a:prstGeom prst="rect">
            <a:avLst/>
          </a:prstGeom>
        </p:spPr>
      </p:pic>
    </p:spTree>
    <p:extLst>
      <p:ext uri="{BB962C8B-B14F-4D97-AF65-F5344CB8AC3E}">
        <p14:creationId xmlns:p14="http://schemas.microsoft.com/office/powerpoint/2010/main" val="7442641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共轭梯度下降算法</a:t>
            </a:r>
            <a:r>
              <a:rPr lang="en-US" altLang="zh-CN" dirty="0"/>
              <a:t>-Example</a:t>
            </a:r>
            <a:endParaRPr lang="zh-CN" altLang="en-US" dirty="0"/>
          </a:p>
        </p:txBody>
      </p:sp>
      <p:sp>
        <p:nvSpPr>
          <p:cNvPr id="3" name="内容占位符 2"/>
          <p:cNvSpPr>
            <a:spLocks noGrp="1"/>
          </p:cNvSpPr>
          <p:nvPr>
            <p:ph idx="1"/>
          </p:nvPr>
        </p:nvSpPr>
        <p:spPr>
          <a:xfrm>
            <a:off x="838200" y="1388897"/>
            <a:ext cx="10515600" cy="4351338"/>
          </a:xfrm>
        </p:spPr>
        <p:txBody>
          <a:bodyPr/>
          <a:lstStyle/>
          <a:p>
            <a:r>
              <a:rPr lang="zh-CN" altLang="en-US" dirty="0" smtClean="0"/>
              <a:t>先来对比一下和梯度下降的结果，初始值</a:t>
            </a:r>
            <a:r>
              <a:rPr lang="en-US" altLang="zh-CN" dirty="0" smtClean="0"/>
              <a:t>(-0.4,0.8)</a:t>
            </a:r>
          </a:p>
          <a:p>
            <a:r>
              <a:rPr lang="zh-CN" altLang="en-US" dirty="0" smtClean="0"/>
              <a:t>迭代结果（</a:t>
            </a:r>
            <a:r>
              <a:rPr lang="en-US" altLang="zh-CN" dirty="0" err="1" smtClean="0"/>
              <a:t>maxiter</a:t>
            </a:r>
            <a:r>
              <a:rPr lang="en-US" altLang="zh-CN" dirty="0" smtClean="0"/>
              <a:t>=100</a:t>
            </a:r>
            <a:r>
              <a:rPr lang="zh-CN" altLang="en-US" dirty="0" smtClean="0"/>
              <a:t>）</a:t>
            </a:r>
            <a:endParaRPr lang="en-US" altLang="zh-CN" dirty="0" smtClean="0"/>
          </a:p>
          <a:p>
            <a:pPr lvl="1"/>
            <a:r>
              <a:rPr lang="en-US" altLang="zh-CN" dirty="0"/>
              <a:t>x1 = 0.5681, x2 = 0.3192,iter=100, (</a:t>
            </a:r>
            <a:r>
              <a:rPr lang="en-US" altLang="zh-CN" dirty="0" err="1"/>
              <a:t>minFunc</a:t>
            </a:r>
            <a:r>
              <a:rPr lang="en-US" altLang="zh-CN" dirty="0"/>
              <a:t> with steepest descent)</a:t>
            </a:r>
          </a:p>
          <a:p>
            <a:pPr lvl="1"/>
            <a:r>
              <a:rPr lang="en-US" altLang="zh-CN" dirty="0"/>
              <a:t>x1 = 1.0000, x2 = 1.0000,iter=21, (</a:t>
            </a:r>
            <a:r>
              <a:rPr lang="en-US" altLang="zh-CN" dirty="0" err="1"/>
              <a:t>minFunc</a:t>
            </a:r>
            <a:r>
              <a:rPr lang="en-US" altLang="zh-CN" dirty="0"/>
              <a:t> with conjugate gradient)</a:t>
            </a:r>
            <a:endParaRPr lang="zh-CN" altLang="en-US" dirty="0"/>
          </a:p>
        </p:txBody>
      </p:sp>
      <p:pic>
        <p:nvPicPr>
          <p:cNvPr id="4" name="图片 3"/>
          <p:cNvPicPr>
            <a:picLocks noChangeAspect="1"/>
          </p:cNvPicPr>
          <p:nvPr/>
        </p:nvPicPr>
        <p:blipFill>
          <a:blip r:embed="rId2"/>
          <a:stretch>
            <a:fillRect/>
          </a:stretch>
        </p:blipFill>
        <p:spPr>
          <a:xfrm>
            <a:off x="890407" y="2954782"/>
            <a:ext cx="5205593" cy="3903218"/>
          </a:xfrm>
          <a:prstGeom prst="rect">
            <a:avLst/>
          </a:prstGeom>
        </p:spPr>
      </p:pic>
      <p:sp>
        <p:nvSpPr>
          <p:cNvPr id="5" name="文本框 4"/>
          <p:cNvSpPr txBox="1"/>
          <p:nvPr/>
        </p:nvSpPr>
        <p:spPr>
          <a:xfrm>
            <a:off x="6328012" y="4029228"/>
            <a:ext cx="3316406" cy="1754326"/>
          </a:xfrm>
          <a:prstGeom prst="rect">
            <a:avLst/>
          </a:prstGeom>
          <a:noFill/>
        </p:spPr>
        <p:txBody>
          <a:bodyPr wrap="square" rtlCol="0">
            <a:spAutoFit/>
          </a:bodyPr>
          <a:lstStyle/>
          <a:p>
            <a:r>
              <a:rPr lang="zh-CN" altLang="en-US" dirty="0"/>
              <a:t>其最小值在 </a:t>
            </a:r>
            <a:r>
              <a:rPr lang="en-US" altLang="zh-CN" dirty="0" smtClean="0"/>
              <a:t>(1</a:t>
            </a:r>
            <a:r>
              <a:rPr lang="en-US" altLang="zh-CN" dirty="0"/>
              <a:t>, 1) </a:t>
            </a:r>
            <a:r>
              <a:rPr lang="zh-CN" altLang="en-US" dirty="0"/>
              <a:t>处，数值</a:t>
            </a:r>
            <a:r>
              <a:rPr lang="zh-CN" altLang="en-US" dirty="0" smtClean="0"/>
              <a:t>为</a:t>
            </a:r>
            <a:r>
              <a:rPr lang="en-US" altLang="zh-CN" dirty="0" smtClean="0"/>
              <a:t>0</a:t>
            </a:r>
            <a:r>
              <a:rPr lang="zh-CN" altLang="en-US" dirty="0" smtClean="0"/>
              <a:t>。此</a:t>
            </a:r>
            <a:r>
              <a:rPr lang="zh-CN" altLang="en-US" dirty="0"/>
              <a:t>函数具有狭窄弯曲的山谷，最小值 </a:t>
            </a:r>
            <a:r>
              <a:rPr lang="en-US" altLang="zh-CN" dirty="0" smtClean="0"/>
              <a:t>(1</a:t>
            </a:r>
            <a:r>
              <a:rPr lang="en-US" altLang="zh-CN" dirty="0"/>
              <a:t>, 1) </a:t>
            </a:r>
            <a:r>
              <a:rPr lang="zh-CN" altLang="en-US" dirty="0"/>
              <a:t>就在这些山谷之中，并且谷底很平</a:t>
            </a:r>
            <a:r>
              <a:rPr lang="zh-CN" altLang="en-US" dirty="0" smtClean="0"/>
              <a:t>。梯度下降过程</a:t>
            </a:r>
            <a:r>
              <a:rPr lang="zh-CN" altLang="en-US" dirty="0"/>
              <a:t>是之字形的向极小值点靠近，速度非常缓慢。</a:t>
            </a:r>
          </a:p>
        </p:txBody>
      </p:sp>
    </p:spTree>
    <p:extLst>
      <p:ext uri="{BB962C8B-B14F-4D97-AF65-F5344CB8AC3E}">
        <p14:creationId xmlns:p14="http://schemas.microsoft.com/office/powerpoint/2010/main" val="8168715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共轭梯度下降算法</a:t>
            </a:r>
            <a:r>
              <a:rPr lang="en-US" altLang="zh-CN" dirty="0"/>
              <a:t>-Example</a:t>
            </a:r>
            <a:endParaRPr lang="zh-CN" altLang="en-US" dirty="0"/>
          </a:p>
        </p:txBody>
      </p:sp>
      <p:sp>
        <p:nvSpPr>
          <p:cNvPr id="3" name="内容占位符 2"/>
          <p:cNvSpPr>
            <a:spLocks noGrp="1"/>
          </p:cNvSpPr>
          <p:nvPr>
            <p:ph idx="1"/>
          </p:nvPr>
        </p:nvSpPr>
        <p:spPr/>
        <p:txBody>
          <a:bodyPr/>
          <a:lstStyle/>
          <a:p>
            <a:r>
              <a:rPr lang="zh-CN" altLang="en-US" dirty="0" smtClean="0"/>
              <a:t>经典的例子：二次方程</a:t>
            </a:r>
            <a:endParaRPr lang="en-US" altLang="zh-CN" dirty="0" smtClean="0"/>
          </a:p>
          <a:p>
            <a:pPr lvl="1"/>
            <a:r>
              <a:rPr lang="en-US" altLang="zh-CN" dirty="0"/>
              <a:t>A=[1,-1.2;-</a:t>
            </a:r>
            <a:r>
              <a:rPr lang="en-US" altLang="zh-CN" dirty="0" smtClean="0"/>
              <a:t>1.2,3]</a:t>
            </a:r>
            <a:r>
              <a:rPr lang="zh-CN" altLang="en-US" dirty="0" smtClean="0"/>
              <a:t>，</a:t>
            </a:r>
            <a:r>
              <a:rPr lang="en-US" altLang="zh-CN" dirty="0" smtClean="0"/>
              <a:t>b</a:t>
            </a:r>
            <a:r>
              <a:rPr lang="en-US" altLang="zh-CN" dirty="0"/>
              <a:t>=[0.2;-1.5</a:t>
            </a:r>
            <a:r>
              <a:rPr lang="en-US" altLang="zh-CN" dirty="0" smtClean="0"/>
              <a:t>]</a:t>
            </a:r>
            <a:r>
              <a:rPr lang="zh-CN" altLang="en-US" dirty="0" smtClean="0"/>
              <a:t>，</a:t>
            </a:r>
            <a:r>
              <a:rPr lang="en-US" altLang="zh-CN" dirty="0" smtClean="0"/>
              <a:t>c=0.5;</a:t>
            </a:r>
            <a:r>
              <a:rPr lang="zh-CN" altLang="en-US" dirty="0" smtClean="0"/>
              <a:t>最优解</a:t>
            </a:r>
            <a:r>
              <a:rPr lang="en-US" altLang="zh-CN" dirty="0" smtClean="0"/>
              <a:t>-A</a:t>
            </a:r>
            <a:r>
              <a:rPr lang="en-US" altLang="zh-CN" baseline="30000" dirty="0" smtClean="0"/>
              <a:t>-1</a:t>
            </a:r>
            <a:r>
              <a:rPr lang="en-US" altLang="zh-CN" dirty="0"/>
              <a:t>b=(</a:t>
            </a:r>
            <a:r>
              <a:rPr lang="en-US" altLang="zh-CN" dirty="0" smtClean="0"/>
              <a:t>0.7692,  </a:t>
            </a:r>
            <a:r>
              <a:rPr lang="en-US" altLang="zh-CN" dirty="0"/>
              <a:t>0.8077)</a:t>
            </a:r>
          </a:p>
          <a:p>
            <a:pPr lvl="1"/>
            <a:r>
              <a:rPr lang="en-US" altLang="zh-CN" dirty="0"/>
              <a:t>x1 = 0.7692, x2 = 0.8077,iter=34, (</a:t>
            </a:r>
            <a:r>
              <a:rPr lang="en-US" altLang="zh-CN" dirty="0" err="1"/>
              <a:t>minFunc</a:t>
            </a:r>
            <a:r>
              <a:rPr lang="en-US" altLang="zh-CN" dirty="0"/>
              <a:t> with steepest descent)</a:t>
            </a:r>
          </a:p>
          <a:p>
            <a:pPr lvl="1"/>
            <a:r>
              <a:rPr lang="en-US" altLang="zh-CN" dirty="0"/>
              <a:t>x1 = 0.7692, x2 = 0.8077,iter=2, (</a:t>
            </a:r>
            <a:r>
              <a:rPr lang="en-US" altLang="zh-CN" dirty="0" err="1"/>
              <a:t>minFunc</a:t>
            </a:r>
            <a:r>
              <a:rPr lang="en-US" altLang="zh-CN" dirty="0"/>
              <a:t> with conjugate gradient</a:t>
            </a:r>
            <a:r>
              <a:rPr lang="en-US" altLang="zh-CN" dirty="0" smtClean="0"/>
              <a:t>)</a:t>
            </a:r>
          </a:p>
          <a:p>
            <a:pPr lvl="1"/>
            <a:r>
              <a:rPr lang="en-US" altLang="zh-CN" dirty="0"/>
              <a:t>x1 = 0.7692, x2 = 0.8077,iter=2, (</a:t>
            </a:r>
            <a:r>
              <a:rPr lang="en-US" altLang="zh-CN" dirty="0" err="1"/>
              <a:t>minFunc</a:t>
            </a:r>
            <a:r>
              <a:rPr lang="en-US" altLang="zh-CN" dirty="0"/>
              <a:t> with Hessian-free Newton)</a:t>
            </a:r>
          </a:p>
          <a:p>
            <a:endParaRPr lang="zh-CN" altLang="en-US" dirty="0"/>
          </a:p>
        </p:txBody>
      </p:sp>
      <p:pic>
        <p:nvPicPr>
          <p:cNvPr id="5" name="图片 4"/>
          <p:cNvPicPr>
            <a:picLocks noChangeAspect="1"/>
          </p:cNvPicPr>
          <p:nvPr/>
        </p:nvPicPr>
        <p:blipFill>
          <a:blip r:embed="rId2"/>
          <a:stretch>
            <a:fillRect/>
          </a:stretch>
        </p:blipFill>
        <p:spPr>
          <a:xfrm>
            <a:off x="4767077" y="1798329"/>
            <a:ext cx="2657846" cy="523948"/>
          </a:xfrm>
          <a:prstGeom prst="rect">
            <a:avLst/>
          </a:prstGeom>
        </p:spPr>
      </p:pic>
      <p:pic>
        <p:nvPicPr>
          <p:cNvPr id="7" name="图片 6"/>
          <p:cNvPicPr>
            <a:picLocks noChangeAspect="1"/>
          </p:cNvPicPr>
          <p:nvPr/>
        </p:nvPicPr>
        <p:blipFill>
          <a:blip r:embed="rId3"/>
          <a:stretch>
            <a:fillRect/>
          </a:stretch>
        </p:blipFill>
        <p:spPr>
          <a:xfrm>
            <a:off x="3275462" y="3582466"/>
            <a:ext cx="4605090" cy="3452953"/>
          </a:xfrm>
          <a:prstGeom prst="rect">
            <a:avLst/>
          </a:prstGeom>
        </p:spPr>
      </p:pic>
    </p:spTree>
    <p:extLst>
      <p:ext uri="{BB962C8B-B14F-4D97-AF65-F5344CB8AC3E}">
        <p14:creationId xmlns:p14="http://schemas.microsoft.com/office/powerpoint/2010/main" val="2977570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共轭梯度下降算法</a:t>
            </a:r>
            <a:r>
              <a:rPr lang="en-US" altLang="zh-CN" dirty="0" smtClean="0"/>
              <a:t>-</a:t>
            </a:r>
            <a:r>
              <a:rPr lang="en-US" altLang="zh-CN" dirty="0"/>
              <a:t>Link</a:t>
            </a:r>
            <a:endParaRPr lang="zh-CN" altLang="en-US" dirty="0"/>
          </a:p>
        </p:txBody>
      </p:sp>
      <p:sp>
        <p:nvSpPr>
          <p:cNvPr id="3" name="内容占位符 2"/>
          <p:cNvSpPr>
            <a:spLocks noGrp="1"/>
          </p:cNvSpPr>
          <p:nvPr>
            <p:ph idx="1"/>
          </p:nvPr>
        </p:nvSpPr>
        <p:spPr/>
        <p:txBody>
          <a:bodyPr/>
          <a:lstStyle/>
          <a:p>
            <a:r>
              <a:rPr lang="zh-CN" altLang="en-US" dirty="0" smtClean="0"/>
              <a:t>源代码：</a:t>
            </a:r>
            <a:r>
              <a:rPr lang="en-US" altLang="zh-CN" dirty="0" smtClean="0"/>
              <a:t>minFunc_2012</a:t>
            </a:r>
            <a:r>
              <a:rPr lang="zh-CN" altLang="en-US" dirty="0" smtClean="0"/>
              <a:t>就有，使用如下</a:t>
            </a:r>
            <a:endParaRPr lang="en-US" altLang="zh-CN" dirty="0" smtClean="0"/>
          </a:p>
          <a:p>
            <a:pPr lvl="1"/>
            <a:r>
              <a:rPr lang="en-US" altLang="zh-CN" dirty="0" err="1"/>
              <a:t>options.Method</a:t>
            </a:r>
            <a:r>
              <a:rPr lang="en-US" altLang="zh-CN" dirty="0"/>
              <a:t> = 'cg';</a:t>
            </a:r>
          </a:p>
          <a:p>
            <a:pPr lvl="1"/>
            <a:r>
              <a:rPr lang="en-US" altLang="zh-CN" dirty="0" err="1" smtClean="0"/>
              <a:t>options.Display</a:t>
            </a:r>
            <a:r>
              <a:rPr lang="en-US" altLang="zh-CN" dirty="0" smtClean="0"/>
              <a:t>=0</a:t>
            </a:r>
            <a:r>
              <a:rPr lang="en-US" altLang="zh-CN" dirty="0"/>
              <a:t>;</a:t>
            </a:r>
          </a:p>
          <a:p>
            <a:pPr lvl="1"/>
            <a:r>
              <a:rPr lang="en-US" altLang="zh-CN" dirty="0" err="1"/>
              <a:t>options.MaxIter</a:t>
            </a:r>
            <a:r>
              <a:rPr lang="en-US" altLang="zh-CN" dirty="0"/>
              <a:t>=100</a:t>
            </a:r>
            <a:r>
              <a:rPr lang="en-US" altLang="zh-CN" dirty="0" smtClean="0"/>
              <a:t>;</a:t>
            </a:r>
          </a:p>
          <a:p>
            <a:pPr lvl="1"/>
            <a:r>
              <a:rPr lang="en-US" altLang="zh-CN" dirty="0"/>
              <a:t>[</a:t>
            </a:r>
            <a:r>
              <a:rPr lang="en-US" altLang="zh-CN" dirty="0" err="1"/>
              <a:t>cgx,cgf,cgexit,cgoutput,cgxsequnce</a:t>
            </a:r>
            <a:r>
              <a:rPr lang="en-US" altLang="zh-CN" dirty="0"/>
              <a:t>] = </a:t>
            </a:r>
            <a:r>
              <a:rPr lang="en-US" altLang="zh-CN" dirty="0" err="1"/>
              <a:t>minFunc</a:t>
            </a:r>
            <a:r>
              <a:rPr lang="en-US" altLang="zh-CN" dirty="0" smtClean="0"/>
              <a:t>(@</a:t>
            </a:r>
            <a:r>
              <a:rPr lang="en-US" altLang="zh-CN" dirty="0" err="1" smtClean="0"/>
              <a:t>fobj</a:t>
            </a:r>
            <a:r>
              <a:rPr lang="en-US" altLang="zh-CN" dirty="0" smtClean="0"/>
              <a:t>,[-</a:t>
            </a:r>
            <a:r>
              <a:rPr lang="en-US" altLang="zh-CN" dirty="0"/>
              <a:t>0.4 0.8]',options);</a:t>
            </a:r>
          </a:p>
          <a:p>
            <a:r>
              <a:rPr lang="zh-CN" altLang="en-US" dirty="0" smtClean="0"/>
              <a:t>原理：</a:t>
            </a:r>
            <a:r>
              <a:rPr lang="en-US" altLang="zh-CN" dirty="0"/>
              <a:t> </a:t>
            </a:r>
            <a:r>
              <a:rPr lang="en-US" altLang="zh-CN" dirty="0">
                <a:hlinkClick r:id="rId2"/>
              </a:rPr>
              <a:t>http://</a:t>
            </a:r>
            <a:r>
              <a:rPr lang="en-US" altLang="zh-CN" dirty="0" smtClean="0">
                <a:hlinkClick r:id="rId2"/>
              </a:rPr>
              <a:t>blog.sina.com.cn/s/blog_4d50f54b01015il4.html</a:t>
            </a:r>
            <a:r>
              <a:rPr lang="en-US" altLang="zh-CN" dirty="0" smtClean="0"/>
              <a:t> </a:t>
            </a:r>
            <a:endParaRPr lang="en-US" altLang="zh-CN" dirty="0"/>
          </a:p>
          <a:p>
            <a:pPr lvl="1"/>
            <a:endParaRPr lang="zh-CN" altLang="en-US" dirty="0"/>
          </a:p>
        </p:txBody>
      </p:sp>
    </p:spTree>
    <p:extLst>
      <p:ext uri="{BB962C8B-B14F-4D97-AF65-F5344CB8AC3E}">
        <p14:creationId xmlns:p14="http://schemas.microsoft.com/office/powerpoint/2010/main" val="7652872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 </a:t>
            </a:r>
            <a:r>
              <a:rPr lang="zh-CN" altLang="en-US" dirty="0"/>
              <a:t>算法</a:t>
            </a:r>
          </a:p>
        </p:txBody>
      </p:sp>
      <p:sp>
        <p:nvSpPr>
          <p:cNvPr id="3" name="内容占位符 2"/>
          <p:cNvSpPr>
            <a:spLocks noGrp="1"/>
          </p:cNvSpPr>
          <p:nvPr>
            <p:ph idx="1"/>
          </p:nvPr>
        </p:nvSpPr>
        <p:spPr/>
        <p:txBody>
          <a:bodyPr/>
          <a:lstStyle/>
          <a:p>
            <a:r>
              <a:rPr lang="en-US" altLang="zh-CN" dirty="0" smtClean="0"/>
              <a:t>EM</a:t>
            </a:r>
            <a:r>
              <a:rPr lang="zh-CN" altLang="en-US" dirty="0" smtClean="0"/>
              <a:t>：</a:t>
            </a:r>
            <a:r>
              <a:rPr lang="en-US" altLang="zh-CN" dirty="0"/>
              <a:t>Expectation </a:t>
            </a:r>
            <a:r>
              <a:rPr lang="en-US" altLang="zh-CN" dirty="0" smtClean="0"/>
              <a:t>Maximization</a:t>
            </a:r>
          </a:p>
          <a:p>
            <a:pPr lvl="1"/>
            <a:r>
              <a:rPr lang="zh-CN" altLang="en-US" dirty="0" smtClean="0"/>
              <a:t>首先假设极大似然大家都知道</a:t>
            </a:r>
            <a:endParaRPr lang="en-US" altLang="zh-CN" dirty="0" smtClean="0"/>
          </a:p>
          <a:p>
            <a:pPr lvl="2"/>
            <a:r>
              <a:rPr lang="en-US" altLang="zh-CN" dirty="0" smtClean="0"/>
              <a:t>【</a:t>
            </a:r>
            <a:r>
              <a:rPr lang="zh-CN" altLang="en-US" dirty="0" smtClean="0"/>
              <a:t>所见即全部</a:t>
            </a:r>
            <a:r>
              <a:rPr lang="en-US" altLang="zh-CN" dirty="0" smtClean="0"/>
              <a:t>】</a:t>
            </a:r>
            <a:r>
              <a:rPr lang="zh-CN" altLang="en-US" dirty="0" smtClean="0"/>
              <a:t>：极</a:t>
            </a:r>
            <a:r>
              <a:rPr lang="zh-CN" altLang="en-US" dirty="0"/>
              <a:t>大</a:t>
            </a:r>
            <a:r>
              <a:rPr lang="zh-CN" altLang="en-US" dirty="0" smtClean="0"/>
              <a:t>似然在所有的东西都已知的情况下估计出最符合数据的参数</a:t>
            </a:r>
            <a:r>
              <a:rPr lang="en-US" altLang="zh-CN" dirty="0" smtClean="0"/>
              <a:t>/</a:t>
            </a:r>
            <a:r>
              <a:rPr lang="zh-CN" altLang="en-US" dirty="0" smtClean="0"/>
              <a:t>模型</a:t>
            </a:r>
            <a:endParaRPr lang="en-US" altLang="zh-CN" dirty="0" smtClean="0"/>
          </a:p>
          <a:p>
            <a:pPr lvl="2"/>
            <a:r>
              <a:rPr lang="zh-CN" altLang="en-US" dirty="0"/>
              <a:t>举个</a:t>
            </a:r>
            <a:r>
              <a:rPr lang="zh-CN" altLang="en-US" dirty="0" smtClean="0"/>
              <a:t>例子：估计学生的身高</a:t>
            </a:r>
            <a:endParaRPr lang="en-US" altLang="zh-CN" dirty="0" smtClean="0"/>
          </a:p>
          <a:p>
            <a:pPr lvl="3"/>
            <a:r>
              <a:rPr lang="zh-CN" altLang="en-US" dirty="0" smtClean="0"/>
              <a:t>首先随机抽样</a:t>
            </a:r>
            <a:r>
              <a:rPr lang="en-US" altLang="zh-CN" dirty="0" smtClean="0"/>
              <a:t>100</a:t>
            </a:r>
            <a:r>
              <a:rPr lang="zh-CN" altLang="en-US" dirty="0" smtClean="0"/>
              <a:t>个男生，</a:t>
            </a:r>
            <a:r>
              <a:rPr lang="en-US" altLang="zh-CN" dirty="0" smtClean="0"/>
              <a:t>100</a:t>
            </a:r>
            <a:r>
              <a:rPr lang="zh-CN" altLang="en-US" dirty="0" smtClean="0"/>
              <a:t>个女生，并假设男生和女生的模型为</a:t>
            </a:r>
            <a:r>
              <a:rPr lang="en-US" altLang="zh-CN" dirty="0" smtClean="0"/>
              <a:t>N(u0,d0)</a:t>
            </a:r>
            <a:r>
              <a:rPr lang="zh-CN" altLang="en-US" dirty="0" smtClean="0"/>
              <a:t>、</a:t>
            </a:r>
            <a:r>
              <a:rPr lang="en-US" altLang="zh-CN" dirty="0" smtClean="0"/>
              <a:t>N(u1,d1)</a:t>
            </a:r>
          </a:p>
          <a:p>
            <a:pPr lvl="3"/>
            <a:r>
              <a:rPr lang="zh-CN" altLang="en-US" dirty="0" smtClean="0"/>
              <a:t>利用抽到的样本估计出样本协均值和样本协方差得到两个分布的极大似然估计</a:t>
            </a:r>
            <a:endParaRPr lang="en-US" altLang="zh-CN" dirty="0" smtClean="0"/>
          </a:p>
          <a:p>
            <a:pPr lvl="1"/>
            <a:r>
              <a:rPr lang="zh-CN" altLang="en-US" dirty="0" smtClean="0"/>
              <a:t>而</a:t>
            </a:r>
            <a:r>
              <a:rPr lang="en-US" altLang="zh-CN" dirty="0" smtClean="0"/>
              <a:t>EM</a:t>
            </a:r>
            <a:r>
              <a:rPr lang="zh-CN" altLang="en-US" dirty="0" smtClean="0"/>
              <a:t>算法所要解决的问题是：所见非全部</a:t>
            </a:r>
            <a:endParaRPr lang="en-US" altLang="zh-CN" dirty="0" smtClean="0"/>
          </a:p>
          <a:p>
            <a:pPr lvl="2"/>
            <a:r>
              <a:rPr lang="zh-CN" altLang="en-US" dirty="0" smtClean="0"/>
              <a:t>仍然是身高和体重的例子</a:t>
            </a:r>
            <a:endParaRPr lang="en-US" altLang="zh-CN" dirty="0" smtClean="0"/>
          </a:p>
          <a:p>
            <a:pPr lvl="3"/>
            <a:r>
              <a:rPr lang="zh-CN" altLang="en-US" dirty="0" smtClean="0"/>
              <a:t>现在已经有两百个人的身高数据，但是不知道各自的性别，现在要求求出男生和女生的身高分布</a:t>
            </a:r>
            <a:endParaRPr lang="en-US" altLang="zh-CN" dirty="0" smtClean="0"/>
          </a:p>
          <a:p>
            <a:pPr lvl="3"/>
            <a:endParaRPr lang="en-US" altLang="zh-CN" dirty="0" smtClean="0"/>
          </a:p>
          <a:p>
            <a:pPr lvl="2"/>
            <a:endParaRPr lang="zh-CN" altLang="en-US" dirty="0"/>
          </a:p>
        </p:txBody>
      </p:sp>
    </p:spTree>
    <p:extLst>
      <p:ext uri="{BB962C8B-B14F-4D97-AF65-F5344CB8AC3E}">
        <p14:creationId xmlns:p14="http://schemas.microsoft.com/office/powerpoint/2010/main" val="902559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 </a:t>
            </a:r>
            <a:r>
              <a:rPr lang="zh-CN" altLang="en-US" dirty="0" smtClean="0"/>
              <a:t>算法</a:t>
            </a:r>
            <a:r>
              <a:rPr lang="en-US" altLang="zh-CN" dirty="0" smtClean="0"/>
              <a:t>-Link</a:t>
            </a:r>
            <a:endParaRPr lang="zh-CN" altLang="en-US" dirty="0"/>
          </a:p>
        </p:txBody>
      </p:sp>
      <p:sp>
        <p:nvSpPr>
          <p:cNvPr id="3" name="内容占位符 2"/>
          <p:cNvSpPr>
            <a:spLocks noGrp="1"/>
          </p:cNvSpPr>
          <p:nvPr>
            <p:ph idx="1"/>
          </p:nvPr>
        </p:nvSpPr>
        <p:spPr/>
        <p:txBody>
          <a:bodyPr/>
          <a:lstStyle/>
          <a:p>
            <a:r>
              <a:rPr lang="zh-CN" altLang="en-US" dirty="0" smtClean="0"/>
              <a:t>原理：</a:t>
            </a:r>
            <a:r>
              <a:rPr lang="en-US" altLang="zh-CN" dirty="0">
                <a:hlinkClick r:id="rId2"/>
              </a:rPr>
              <a:t>http://</a:t>
            </a:r>
            <a:r>
              <a:rPr lang="en-US" altLang="zh-CN" dirty="0" smtClean="0">
                <a:hlinkClick r:id="rId2"/>
              </a:rPr>
              <a:t>www.cnblogs.com/jerrylead/archive/2011/04/06/2006936.html</a:t>
            </a:r>
            <a:r>
              <a:rPr lang="en-US" altLang="zh-CN" dirty="0" smtClean="0"/>
              <a:t> </a:t>
            </a:r>
            <a:endParaRPr lang="zh-CN" altLang="en-US" dirty="0"/>
          </a:p>
        </p:txBody>
      </p:sp>
    </p:spTree>
    <p:extLst>
      <p:ext uri="{BB962C8B-B14F-4D97-AF65-F5344CB8AC3E}">
        <p14:creationId xmlns:p14="http://schemas.microsoft.com/office/powerpoint/2010/main" val="1645223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研究生生涯</a:t>
            </a:r>
            <a:endParaRPr lang="zh-CN" altLang="en-US" dirty="0"/>
          </a:p>
        </p:txBody>
      </p:sp>
      <p:sp>
        <p:nvSpPr>
          <p:cNvPr id="3" name="副标题 2"/>
          <p:cNvSpPr>
            <a:spLocks noGrp="1"/>
          </p:cNvSpPr>
          <p:nvPr>
            <p:ph type="subTitle" idx="1"/>
          </p:nvPr>
        </p:nvSpPr>
        <p:spPr/>
        <p:txBody>
          <a:bodyPr/>
          <a:lstStyle/>
          <a:p>
            <a:r>
              <a:rPr lang="en-US" altLang="zh-CN" dirty="0" smtClean="0"/>
              <a:t>【</a:t>
            </a:r>
            <a:r>
              <a:rPr lang="zh-CN" altLang="en-US" dirty="0" smtClean="0"/>
              <a:t>谢幕篇</a:t>
            </a:r>
            <a:r>
              <a:rPr lang="en-US" altLang="zh-CN" dirty="0" smtClean="0"/>
              <a:t>】</a:t>
            </a:r>
            <a:endParaRPr lang="zh-CN" altLang="en-US" dirty="0"/>
          </a:p>
        </p:txBody>
      </p:sp>
      <p:sp>
        <p:nvSpPr>
          <p:cNvPr id="4" name="灯片编号占位符 3"/>
          <p:cNvSpPr>
            <a:spLocks noGrp="1"/>
          </p:cNvSpPr>
          <p:nvPr>
            <p:ph type="sldNum" sz="quarter" idx="12"/>
          </p:nvPr>
        </p:nvSpPr>
        <p:spPr/>
        <p:txBody>
          <a:bodyPr/>
          <a:lstStyle/>
          <a:p>
            <a:fld id="{40FA2741-BC5F-48E9-9E6B-CBACFFB28EA5}" type="slidenum">
              <a:rPr lang="zh-CN" altLang="en-US" smtClean="0"/>
              <a:t>65</a:t>
            </a:fld>
            <a:endParaRPr lang="zh-CN" altLang="en-US"/>
          </a:p>
        </p:txBody>
      </p:sp>
    </p:spTree>
    <p:extLst>
      <p:ext uri="{BB962C8B-B14F-4D97-AF65-F5344CB8AC3E}">
        <p14:creationId xmlns:p14="http://schemas.microsoft.com/office/powerpoint/2010/main" val="82627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小结</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en-US" dirty="0" smtClean="0"/>
              <a:t>优化专题小结</a:t>
            </a:r>
            <a:endParaRPr lang="en-US" altLang="zh-CN" dirty="0" smtClean="0"/>
          </a:p>
          <a:p>
            <a:pPr lvl="1"/>
            <a:r>
              <a:rPr lang="zh-CN" altLang="en-US" dirty="0" smtClean="0"/>
              <a:t>凸问题</a:t>
            </a:r>
            <a:r>
              <a:rPr lang="en-US" altLang="zh-CN" dirty="0" smtClean="0"/>
              <a:t>………………………………………… [Convex]</a:t>
            </a:r>
            <a:endParaRPr lang="zh-CN" altLang="en-US" dirty="0" smtClean="0"/>
          </a:p>
          <a:p>
            <a:pPr lvl="1"/>
            <a:r>
              <a:rPr lang="zh-CN" altLang="en-US" dirty="0" smtClean="0"/>
              <a:t>泰勒展开式</a:t>
            </a:r>
            <a:r>
              <a:rPr lang="en-US" altLang="zh-CN" dirty="0" smtClean="0"/>
              <a:t> ……………………………………[Taylor expansion]</a:t>
            </a:r>
            <a:endParaRPr lang="zh-CN" altLang="en-US" dirty="0" smtClean="0"/>
          </a:p>
          <a:p>
            <a:pPr lvl="1"/>
            <a:r>
              <a:rPr lang="zh-CN" altLang="en-US" dirty="0" smtClean="0"/>
              <a:t>梯度下降法 </a:t>
            </a:r>
            <a:r>
              <a:rPr lang="en-US" altLang="zh-CN" dirty="0" smtClean="0"/>
              <a:t>……………………………………[Gradient descent method]</a:t>
            </a:r>
            <a:endParaRPr lang="zh-CN" altLang="en-US" dirty="0" smtClean="0"/>
          </a:p>
          <a:p>
            <a:pPr lvl="1"/>
            <a:r>
              <a:rPr lang="zh-CN" altLang="en-US" dirty="0" smtClean="0"/>
              <a:t>牛顿迭代法 </a:t>
            </a:r>
            <a:r>
              <a:rPr lang="en-US" altLang="zh-CN" dirty="0" smtClean="0"/>
              <a:t>……………………………………[Newton's method]</a:t>
            </a:r>
            <a:endParaRPr lang="zh-CN" altLang="en-US" dirty="0" smtClean="0"/>
          </a:p>
          <a:p>
            <a:pPr lvl="1"/>
            <a:r>
              <a:rPr lang="en-US" altLang="zh-CN" dirty="0" err="1" smtClean="0"/>
              <a:t>Levenberg</a:t>
            </a:r>
            <a:r>
              <a:rPr lang="en-US" altLang="zh-CN" dirty="0" smtClean="0"/>
              <a:t>–Marquardt </a:t>
            </a:r>
            <a:r>
              <a:rPr lang="zh-CN" altLang="en-US" dirty="0" smtClean="0"/>
              <a:t>算法</a:t>
            </a:r>
            <a:r>
              <a:rPr lang="en-US" altLang="zh-CN" dirty="0" smtClean="0"/>
              <a:t>……………………[</a:t>
            </a:r>
            <a:r>
              <a:rPr lang="en-US" altLang="zh-CN" dirty="0" err="1" smtClean="0"/>
              <a:t>Levenberg</a:t>
            </a:r>
            <a:r>
              <a:rPr lang="en-US" altLang="zh-CN" dirty="0" smtClean="0"/>
              <a:t>–Marquardt algorithm]</a:t>
            </a:r>
            <a:endParaRPr lang="zh-CN" altLang="en-US" dirty="0" smtClean="0"/>
          </a:p>
          <a:p>
            <a:pPr lvl="1"/>
            <a:r>
              <a:rPr lang="zh-CN" altLang="en-US" dirty="0" smtClean="0"/>
              <a:t>拟牛顿法 </a:t>
            </a:r>
            <a:r>
              <a:rPr lang="en-US" altLang="zh-CN" dirty="0" smtClean="0"/>
              <a:t>………………………………………[Quasi-Newton method]</a:t>
            </a:r>
            <a:endParaRPr lang="zh-CN" altLang="en-US" dirty="0" smtClean="0"/>
          </a:p>
          <a:p>
            <a:pPr lvl="2"/>
            <a:r>
              <a:rPr lang="en-US" altLang="zh-CN" dirty="0" smtClean="0"/>
              <a:t>BFGS </a:t>
            </a:r>
            <a:r>
              <a:rPr lang="zh-CN" altLang="en-US" dirty="0" smtClean="0"/>
              <a:t>算法</a:t>
            </a:r>
            <a:r>
              <a:rPr lang="en-US" altLang="zh-CN" dirty="0" smtClean="0"/>
              <a:t>……………………………………..…[BFGS algorithm]</a:t>
            </a:r>
            <a:endParaRPr lang="zh-CN" altLang="en-US" dirty="0" smtClean="0"/>
          </a:p>
          <a:p>
            <a:pPr lvl="2"/>
            <a:r>
              <a:rPr lang="en-US" altLang="zh-CN" dirty="0" smtClean="0"/>
              <a:t>LBFGS </a:t>
            </a:r>
            <a:r>
              <a:rPr lang="zh-CN" altLang="en-US" dirty="0" smtClean="0"/>
              <a:t>算法</a:t>
            </a:r>
            <a:r>
              <a:rPr lang="en-US" altLang="zh-CN" dirty="0" smtClean="0"/>
              <a:t>…………………………………..…..[Limited-memory BFGS]</a:t>
            </a:r>
            <a:endParaRPr lang="zh-CN" altLang="en-US" dirty="0" smtClean="0"/>
          </a:p>
          <a:p>
            <a:pPr lvl="1"/>
            <a:r>
              <a:rPr lang="zh-CN" altLang="en-US" dirty="0" smtClean="0"/>
              <a:t>次梯度算法</a:t>
            </a:r>
            <a:r>
              <a:rPr lang="en-US" altLang="zh-CN" dirty="0" smtClean="0"/>
              <a:t>…………………………………….[</a:t>
            </a:r>
            <a:r>
              <a:rPr lang="en-US" altLang="zh-CN" dirty="0" err="1" smtClean="0"/>
              <a:t>Subgradient</a:t>
            </a:r>
            <a:r>
              <a:rPr lang="en-US" altLang="zh-CN" dirty="0" smtClean="0"/>
              <a:t> method]</a:t>
            </a:r>
            <a:endParaRPr lang="zh-CN" altLang="en-US" dirty="0" smtClean="0"/>
          </a:p>
          <a:p>
            <a:pPr lvl="1"/>
            <a:r>
              <a:rPr lang="en-US" altLang="zh-CN" dirty="0" err="1" smtClean="0"/>
              <a:t>Bregman</a:t>
            </a:r>
            <a:r>
              <a:rPr lang="en-US" altLang="zh-CN" dirty="0" smtClean="0"/>
              <a:t> Projection Problem </a:t>
            </a:r>
            <a:r>
              <a:rPr lang="zh-CN" altLang="en-US" dirty="0" smtClean="0"/>
              <a:t>及解法</a:t>
            </a:r>
            <a:r>
              <a:rPr lang="en-US" altLang="zh-CN" dirty="0" smtClean="0"/>
              <a:t>………….[</a:t>
            </a:r>
            <a:r>
              <a:rPr lang="en-US" altLang="zh-CN" dirty="0" err="1" smtClean="0"/>
              <a:t>Bregman</a:t>
            </a:r>
            <a:r>
              <a:rPr lang="en-US" altLang="zh-CN" dirty="0" smtClean="0"/>
              <a:t> Projection Problem]</a:t>
            </a:r>
            <a:endParaRPr lang="zh-CN" altLang="en-US" dirty="0" smtClean="0"/>
          </a:p>
          <a:p>
            <a:pPr lvl="1"/>
            <a:r>
              <a:rPr lang="en-US" altLang="zh-CN" dirty="0" smtClean="0"/>
              <a:t>Lagrange </a:t>
            </a:r>
            <a:r>
              <a:rPr lang="zh-CN" altLang="en-US" dirty="0" smtClean="0"/>
              <a:t>对偶问题</a:t>
            </a:r>
            <a:r>
              <a:rPr lang="en-US" altLang="zh-CN" dirty="0" smtClean="0"/>
              <a:t>…………………………… [</a:t>
            </a:r>
            <a:r>
              <a:rPr lang="en-US" altLang="zh-CN" dirty="0" err="1" smtClean="0"/>
              <a:t>Lagrangian</a:t>
            </a:r>
            <a:r>
              <a:rPr lang="en-US" altLang="zh-CN" dirty="0" smtClean="0"/>
              <a:t> Dual Problem]</a:t>
            </a:r>
          </a:p>
          <a:p>
            <a:pPr lvl="1"/>
            <a:r>
              <a:rPr lang="zh-CN" altLang="en-US" dirty="0"/>
              <a:t>随机梯度下降</a:t>
            </a:r>
            <a:r>
              <a:rPr lang="en-US" altLang="zh-CN" dirty="0"/>
              <a:t>…………………………………[Stochastic gradient descent]</a:t>
            </a:r>
          </a:p>
          <a:p>
            <a:pPr lvl="1"/>
            <a:r>
              <a:rPr lang="zh-CN" altLang="en-US" dirty="0"/>
              <a:t>共轭梯度算法</a:t>
            </a:r>
            <a:r>
              <a:rPr lang="en-US" altLang="zh-CN" dirty="0"/>
              <a:t>…………………………………[conjugate gradient algorithm]</a:t>
            </a:r>
            <a:endParaRPr lang="zh-CN" altLang="en-US" dirty="0"/>
          </a:p>
          <a:p>
            <a:pPr lvl="1"/>
            <a:r>
              <a:rPr lang="en-US" altLang="zh-CN" dirty="0"/>
              <a:t>EM </a:t>
            </a:r>
            <a:r>
              <a:rPr lang="zh-CN" altLang="en-US" dirty="0"/>
              <a:t>算法</a:t>
            </a:r>
            <a:r>
              <a:rPr lang="en-US" altLang="zh-CN" dirty="0"/>
              <a:t>………………………………[Expectation-Maximization algorithm</a:t>
            </a:r>
            <a:r>
              <a:rPr lang="en-US" altLang="zh-CN" dirty="0" smtClean="0"/>
              <a:t>]</a:t>
            </a:r>
            <a:endParaRPr lang="zh-CN" altLang="en-US" dirty="0" smtClean="0"/>
          </a:p>
          <a:p>
            <a:r>
              <a:rPr lang="zh-CN" altLang="en-US" dirty="0" smtClean="0"/>
              <a:t>新技能</a:t>
            </a:r>
            <a:r>
              <a:rPr lang="en-US" altLang="zh-CN" dirty="0" smtClean="0"/>
              <a:t>get </a:t>
            </a:r>
            <a:r>
              <a:rPr lang="en-US" altLang="zh-CN" dirty="0" smtClean="0">
                <a:sym typeface="Wingdings 2" panose="05020102010507070707" pitchFamily="18" charset="2"/>
              </a:rPr>
              <a:t></a:t>
            </a:r>
            <a:endParaRPr lang="zh-CN" altLang="en-US" dirty="0"/>
          </a:p>
        </p:txBody>
      </p:sp>
      <p:sp>
        <p:nvSpPr>
          <p:cNvPr id="4" name="灯片编号占位符 3"/>
          <p:cNvSpPr>
            <a:spLocks noGrp="1"/>
          </p:cNvSpPr>
          <p:nvPr>
            <p:ph type="sldNum" sz="quarter" idx="12"/>
          </p:nvPr>
        </p:nvSpPr>
        <p:spPr/>
        <p:txBody>
          <a:bodyPr/>
          <a:lstStyle/>
          <a:p>
            <a:fld id="{40FA2741-BC5F-48E9-9E6B-CBACFFB28EA5}" type="slidenum">
              <a:rPr lang="zh-CN" altLang="en-US" smtClean="0"/>
              <a:t>66</a:t>
            </a:fld>
            <a:endParaRPr lang="zh-CN" altLang="en-US"/>
          </a:p>
        </p:txBody>
      </p:sp>
    </p:spTree>
    <p:extLst>
      <p:ext uri="{BB962C8B-B14F-4D97-AF65-F5344CB8AC3E}">
        <p14:creationId xmlns:p14="http://schemas.microsoft.com/office/powerpoint/2010/main" val="16200086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凸问题</a:t>
            </a:r>
            <a:endParaRPr lang="zh-CN" altLang="en-US" dirty="0"/>
          </a:p>
        </p:txBody>
      </p:sp>
      <p:sp>
        <p:nvSpPr>
          <p:cNvPr id="3" name="内容占位符 2"/>
          <p:cNvSpPr>
            <a:spLocks noGrp="1"/>
          </p:cNvSpPr>
          <p:nvPr>
            <p:ph idx="1"/>
          </p:nvPr>
        </p:nvSpPr>
        <p:spPr/>
        <p:txBody>
          <a:bodyPr/>
          <a:lstStyle/>
          <a:p>
            <a:r>
              <a:rPr lang="zh-CN" altLang="en-US" dirty="0" smtClean="0"/>
              <a:t>凸</a:t>
            </a:r>
            <a:r>
              <a:rPr lang="zh-CN" altLang="en-US" dirty="0"/>
              <a:t>集合</a:t>
            </a:r>
            <a:r>
              <a:rPr lang="zh-CN" altLang="en-US" dirty="0" smtClean="0"/>
              <a:t>：设                 </a:t>
            </a:r>
            <a:r>
              <a:rPr lang="en-US" altLang="zh-CN" dirty="0"/>
              <a:t> </a:t>
            </a:r>
            <a:r>
              <a:rPr lang="en-US" altLang="zh-CN" dirty="0" smtClean="0"/>
              <a:t>then</a:t>
            </a:r>
          </a:p>
          <a:p>
            <a:r>
              <a:rPr lang="zh-CN" altLang="en-US" dirty="0" smtClean="0"/>
              <a:t>凸函数：</a:t>
            </a:r>
            <a:endParaRPr lang="en-US" altLang="zh-CN" dirty="0" smtClean="0"/>
          </a:p>
          <a:p>
            <a:endParaRPr lang="en-US" altLang="zh-CN" dirty="0"/>
          </a:p>
          <a:p>
            <a:r>
              <a:rPr lang="en-US" altLang="zh-CN" dirty="0" err="1" smtClean="0"/>
              <a:t>Bregman</a:t>
            </a:r>
            <a:r>
              <a:rPr lang="en-US" altLang="zh-CN" dirty="0" smtClean="0"/>
              <a:t> Divergence[</a:t>
            </a:r>
            <a:r>
              <a:rPr lang="zh-CN" altLang="en-US" dirty="0" smtClean="0"/>
              <a:t>顺带说一下</a:t>
            </a:r>
            <a:r>
              <a:rPr lang="en-US" altLang="zh-CN" dirty="0" smtClean="0"/>
              <a:t>]</a:t>
            </a:r>
            <a:r>
              <a:rPr lang="zh-CN" altLang="en-US" dirty="0" smtClean="0"/>
              <a:t>：</a:t>
            </a:r>
            <a:endParaRPr lang="zh-CN" altLang="en-US" dirty="0"/>
          </a:p>
        </p:txBody>
      </p:sp>
      <p:pic>
        <p:nvPicPr>
          <p:cNvPr id="4" name="图片 3"/>
          <p:cNvPicPr>
            <a:picLocks noChangeAspect="1"/>
          </p:cNvPicPr>
          <p:nvPr/>
        </p:nvPicPr>
        <p:blipFill>
          <a:blip r:embed="rId2"/>
          <a:stretch>
            <a:fillRect/>
          </a:stretch>
        </p:blipFill>
        <p:spPr>
          <a:xfrm>
            <a:off x="2970634" y="1925449"/>
            <a:ext cx="1419423" cy="304843"/>
          </a:xfrm>
          <a:prstGeom prst="rect">
            <a:avLst/>
          </a:prstGeom>
        </p:spPr>
      </p:pic>
      <p:pic>
        <p:nvPicPr>
          <p:cNvPr id="7" name="图片 6"/>
          <p:cNvPicPr>
            <a:picLocks noChangeAspect="1"/>
          </p:cNvPicPr>
          <p:nvPr/>
        </p:nvPicPr>
        <p:blipFill>
          <a:blip r:embed="rId3"/>
          <a:stretch>
            <a:fillRect/>
          </a:stretch>
        </p:blipFill>
        <p:spPr>
          <a:xfrm>
            <a:off x="2576962" y="2865158"/>
            <a:ext cx="4429743" cy="400106"/>
          </a:xfrm>
          <a:prstGeom prst="rect">
            <a:avLst/>
          </a:prstGeom>
        </p:spPr>
      </p:pic>
      <p:pic>
        <p:nvPicPr>
          <p:cNvPr id="9" name="图片 8"/>
          <p:cNvPicPr>
            <a:picLocks noChangeAspect="1"/>
          </p:cNvPicPr>
          <p:nvPr/>
        </p:nvPicPr>
        <p:blipFill>
          <a:blip r:embed="rId4"/>
          <a:stretch>
            <a:fillRect/>
          </a:stretch>
        </p:blipFill>
        <p:spPr>
          <a:xfrm>
            <a:off x="6466405" y="3439239"/>
            <a:ext cx="5630061" cy="362001"/>
          </a:xfrm>
          <a:prstGeom prst="rect">
            <a:avLst/>
          </a:prstGeom>
        </p:spPr>
      </p:pic>
      <p:grpSp>
        <p:nvGrpSpPr>
          <p:cNvPr id="20" name="组合 19"/>
          <p:cNvGrpSpPr/>
          <p:nvPr/>
        </p:nvGrpSpPr>
        <p:grpSpPr>
          <a:xfrm>
            <a:off x="1066053" y="4531400"/>
            <a:ext cx="1896287" cy="2172735"/>
            <a:chOff x="1926953" y="4642157"/>
            <a:chExt cx="1896287" cy="2172735"/>
          </a:xfrm>
        </p:grpSpPr>
        <p:sp>
          <p:nvSpPr>
            <p:cNvPr id="11" name="任意多边形 10"/>
            <p:cNvSpPr/>
            <p:nvPr/>
          </p:nvSpPr>
          <p:spPr>
            <a:xfrm>
              <a:off x="1926953" y="4642157"/>
              <a:ext cx="1896287" cy="1646283"/>
            </a:xfrm>
            <a:custGeom>
              <a:avLst/>
              <a:gdLst>
                <a:gd name="connsiteX0" fmla="*/ 212465 w 1896287"/>
                <a:gd name="connsiteY0" fmla="*/ 226323 h 1646283"/>
                <a:gd name="connsiteX1" fmla="*/ 840262 w 1896287"/>
                <a:gd name="connsiteY1" fmla="*/ 21607 h 1646283"/>
                <a:gd name="connsiteX2" fmla="*/ 1522650 w 1896287"/>
                <a:gd name="connsiteY2" fmla="*/ 117141 h 1646283"/>
                <a:gd name="connsiteX3" fmla="*/ 1877492 w 1896287"/>
                <a:gd name="connsiteY3" fmla="*/ 1004246 h 1646283"/>
                <a:gd name="connsiteX4" fmla="*/ 963092 w 1896287"/>
                <a:gd name="connsiteY4" fmla="*/ 1645691 h 1646283"/>
                <a:gd name="connsiteX5" fmla="*/ 48692 w 1896287"/>
                <a:gd name="connsiteY5" fmla="*/ 895064 h 1646283"/>
                <a:gd name="connsiteX6" fmla="*/ 212465 w 1896287"/>
                <a:gd name="connsiteY6" fmla="*/ 226323 h 164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6287" h="1646283">
                  <a:moveTo>
                    <a:pt x="212465" y="226323"/>
                  </a:moveTo>
                  <a:cubicBezTo>
                    <a:pt x="344393" y="80747"/>
                    <a:pt x="621898" y="39804"/>
                    <a:pt x="840262" y="21607"/>
                  </a:cubicBezTo>
                  <a:cubicBezTo>
                    <a:pt x="1058626" y="3410"/>
                    <a:pt x="1349778" y="-46632"/>
                    <a:pt x="1522650" y="117141"/>
                  </a:cubicBezTo>
                  <a:cubicBezTo>
                    <a:pt x="1695522" y="280914"/>
                    <a:pt x="1970752" y="749488"/>
                    <a:pt x="1877492" y="1004246"/>
                  </a:cubicBezTo>
                  <a:cubicBezTo>
                    <a:pt x="1784232" y="1259004"/>
                    <a:pt x="1267892" y="1663888"/>
                    <a:pt x="963092" y="1645691"/>
                  </a:cubicBezTo>
                  <a:cubicBezTo>
                    <a:pt x="658292" y="1627494"/>
                    <a:pt x="180620" y="1129351"/>
                    <a:pt x="48692" y="895064"/>
                  </a:cubicBezTo>
                  <a:cubicBezTo>
                    <a:pt x="-83236" y="660777"/>
                    <a:pt x="80537" y="371899"/>
                    <a:pt x="212465" y="226323"/>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301515" y="6445560"/>
              <a:ext cx="1487605" cy="369332"/>
            </a:xfrm>
            <a:prstGeom prst="rect">
              <a:avLst/>
            </a:prstGeom>
            <a:noFill/>
          </p:spPr>
          <p:txBody>
            <a:bodyPr wrap="square" rtlCol="0">
              <a:spAutoFit/>
            </a:bodyPr>
            <a:lstStyle/>
            <a:p>
              <a:pPr algn="ctr"/>
              <a:r>
                <a:rPr lang="zh-CN" altLang="en-US" dirty="0" smtClean="0"/>
                <a:t>凸集合</a:t>
              </a:r>
              <a:endParaRPr lang="zh-CN" altLang="en-US" dirty="0"/>
            </a:p>
          </p:txBody>
        </p:sp>
      </p:grpSp>
      <p:grpSp>
        <p:nvGrpSpPr>
          <p:cNvPr id="21" name="组合 20"/>
          <p:cNvGrpSpPr/>
          <p:nvPr/>
        </p:nvGrpSpPr>
        <p:grpSpPr>
          <a:xfrm>
            <a:off x="3709220" y="4001465"/>
            <a:ext cx="3343703" cy="2660358"/>
            <a:chOff x="1298782" y="1690688"/>
            <a:chExt cx="3343703" cy="2660358"/>
          </a:xfrm>
        </p:grpSpPr>
        <p:sp>
          <p:nvSpPr>
            <p:cNvPr id="12" name="任意多边形 11"/>
            <p:cNvSpPr/>
            <p:nvPr/>
          </p:nvSpPr>
          <p:spPr>
            <a:xfrm>
              <a:off x="1298782" y="1690688"/>
              <a:ext cx="3152633" cy="2105309"/>
            </a:xfrm>
            <a:custGeom>
              <a:avLst/>
              <a:gdLst>
                <a:gd name="connsiteX0" fmla="*/ 0 w 4258102"/>
                <a:gd name="connsiteY0" fmla="*/ 1214650 h 2105309"/>
                <a:gd name="connsiteX1" fmla="*/ 2074460 w 4258102"/>
                <a:gd name="connsiteY1" fmla="*/ 2060812 h 2105309"/>
                <a:gd name="connsiteX2" fmla="*/ 4258102 w 4258102"/>
                <a:gd name="connsiteY2" fmla="*/ 0 h 2105309"/>
              </a:gdLst>
              <a:ahLst/>
              <a:cxnLst>
                <a:cxn ang="0">
                  <a:pos x="connsiteX0" y="connsiteY0"/>
                </a:cxn>
                <a:cxn ang="0">
                  <a:pos x="connsiteX1" y="connsiteY1"/>
                </a:cxn>
                <a:cxn ang="0">
                  <a:pos x="connsiteX2" y="connsiteY2"/>
                </a:cxn>
              </a:cxnLst>
              <a:rect l="l" t="t" r="r" b="b"/>
              <a:pathLst>
                <a:path w="4258102" h="2105309">
                  <a:moveTo>
                    <a:pt x="0" y="1214650"/>
                  </a:moveTo>
                  <a:cubicBezTo>
                    <a:pt x="682388" y="1738952"/>
                    <a:pt x="1364776" y="2263254"/>
                    <a:pt x="2074460" y="2060812"/>
                  </a:cubicBezTo>
                  <a:cubicBezTo>
                    <a:pt x="2784144" y="1858370"/>
                    <a:pt x="3521123" y="929185"/>
                    <a:pt x="425810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flipV="1">
              <a:off x="1926580" y="2743342"/>
              <a:ext cx="1883391" cy="7381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394318" y="3085128"/>
              <a:ext cx="3248167" cy="121524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1633153" y="3334174"/>
                  <a:ext cx="58685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charset="0"/>
                              </a:rPr>
                            </m:ctrlPr>
                          </m:sSubPr>
                          <m:e>
                            <m:r>
                              <a:rPr lang="en-US" altLang="zh-CN" sz="2000" b="1" i="1" smtClean="0">
                                <a:latin typeface="Cambria Math" panose="02040503050406030204" pitchFamily="18" charset="0"/>
                              </a:rPr>
                              <m:t>𝒙</m:t>
                            </m:r>
                          </m:e>
                          <m:sub>
                            <m:r>
                              <a:rPr lang="en-US" altLang="zh-CN" sz="2000" b="0" i="1" smtClean="0">
                                <a:latin typeface="Cambria Math" panose="02040503050406030204" pitchFamily="18" charset="0"/>
                              </a:rPr>
                              <m:t>1</m:t>
                            </m:r>
                          </m:sub>
                        </m:sSub>
                      </m:oMath>
                    </m:oMathPara>
                  </a14:m>
                  <a:endParaRPr lang="zh-CN" altLang="en-US" sz="200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633153" y="3334174"/>
                  <a:ext cx="586853" cy="400110"/>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3680317" y="2580754"/>
                  <a:ext cx="58685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charset="0"/>
                              </a:rPr>
                            </m:ctrlPr>
                          </m:sSubPr>
                          <m:e>
                            <m:r>
                              <a:rPr lang="en-US" altLang="zh-CN" sz="2000" b="1" i="1" smtClean="0">
                                <a:latin typeface="Cambria Math" panose="02040503050406030204" pitchFamily="18" charset="0"/>
                              </a:rPr>
                              <m:t>𝒙</m:t>
                            </m:r>
                          </m:e>
                          <m:sub>
                            <m:r>
                              <a:rPr lang="en-US" altLang="zh-CN" sz="2000" b="0" i="1" smtClean="0">
                                <a:latin typeface="Cambria Math" panose="02040503050406030204" pitchFamily="18" charset="0"/>
                              </a:rPr>
                              <m:t>2</m:t>
                            </m:r>
                          </m:sub>
                        </m:sSub>
                      </m:oMath>
                    </m:oMathPara>
                  </a14:m>
                  <a:endParaRPr lang="zh-CN" altLang="en-US" sz="20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3680317" y="2580754"/>
                  <a:ext cx="586853" cy="400110"/>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2581671" y="3690882"/>
                  <a:ext cx="58685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charset="0"/>
                              </a:rPr>
                            </m:ctrlPr>
                          </m:sSubPr>
                          <m:e>
                            <m:r>
                              <a:rPr lang="en-US" altLang="zh-CN" sz="2000" b="1" i="1" smtClean="0">
                                <a:latin typeface="Cambria Math" panose="02040503050406030204" pitchFamily="18" charset="0"/>
                              </a:rPr>
                              <m:t>𝒙</m:t>
                            </m:r>
                          </m:e>
                          <m:sub>
                            <m:r>
                              <a:rPr lang="en-US" altLang="zh-CN" sz="2000" b="0" i="1" smtClean="0">
                                <a:latin typeface="Cambria Math" panose="02040503050406030204" pitchFamily="18" charset="0"/>
                              </a:rPr>
                              <m:t>0</m:t>
                            </m:r>
                          </m:sub>
                        </m:sSub>
                      </m:oMath>
                    </m:oMathPara>
                  </a14:m>
                  <a:endParaRPr lang="zh-CN" altLang="en-US" sz="20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2581671" y="3690882"/>
                  <a:ext cx="586853" cy="400110"/>
                </a:xfrm>
                <a:prstGeom prst="rect">
                  <a:avLst/>
                </a:prstGeom>
                <a:blipFill rotWithShape="0">
                  <a:blip r:embed="rId9"/>
                  <a:stretch>
                    <a:fillRect b="-1538"/>
                  </a:stretch>
                </a:blipFill>
              </p:spPr>
              <p:txBody>
                <a:bodyPr/>
                <a:lstStyle/>
                <a:p>
                  <a:r>
                    <a:rPr lang="zh-CN" altLang="en-US">
                      <a:noFill/>
                    </a:rPr>
                    <a:t> </a:t>
                  </a:r>
                </a:p>
              </p:txBody>
            </p:sp>
          </mc:Fallback>
        </mc:AlternateContent>
        <p:sp>
          <p:nvSpPr>
            <p:cNvPr id="19" name="文本框 18"/>
            <p:cNvSpPr txBox="1"/>
            <p:nvPr/>
          </p:nvSpPr>
          <p:spPr>
            <a:xfrm>
              <a:off x="2124472" y="3981714"/>
              <a:ext cx="1487605" cy="369332"/>
            </a:xfrm>
            <a:prstGeom prst="rect">
              <a:avLst/>
            </a:prstGeom>
            <a:noFill/>
          </p:spPr>
          <p:txBody>
            <a:bodyPr wrap="square" rtlCol="0">
              <a:spAutoFit/>
            </a:bodyPr>
            <a:lstStyle/>
            <a:p>
              <a:pPr algn="ctr"/>
              <a:r>
                <a:rPr lang="zh-CN" altLang="en-US" dirty="0" smtClean="0"/>
                <a:t>凸函数</a:t>
              </a:r>
              <a:endParaRPr lang="zh-CN" altLang="en-US" dirty="0"/>
            </a:p>
          </p:txBody>
        </p:sp>
      </p:grpSp>
      <p:grpSp>
        <p:nvGrpSpPr>
          <p:cNvPr id="22" name="组合 21"/>
          <p:cNvGrpSpPr/>
          <p:nvPr/>
        </p:nvGrpSpPr>
        <p:grpSpPr>
          <a:xfrm>
            <a:off x="7578695" y="4642087"/>
            <a:ext cx="3639481" cy="1822616"/>
            <a:chOff x="4635118" y="1281282"/>
            <a:chExt cx="3639481" cy="1822616"/>
          </a:xfrm>
        </p:grpSpPr>
        <p:grpSp>
          <p:nvGrpSpPr>
            <p:cNvPr id="23" name="组合 22"/>
            <p:cNvGrpSpPr/>
            <p:nvPr/>
          </p:nvGrpSpPr>
          <p:grpSpPr>
            <a:xfrm>
              <a:off x="4906370" y="1281282"/>
              <a:ext cx="3368229" cy="1364255"/>
              <a:chOff x="5033915" y="4390176"/>
              <a:chExt cx="3749572" cy="2051867"/>
            </a:xfrm>
          </p:grpSpPr>
          <p:cxnSp>
            <p:nvCxnSpPr>
              <p:cNvPr id="25" name="直接箭头连接符 24"/>
              <p:cNvCxnSpPr/>
              <p:nvPr/>
            </p:nvCxnSpPr>
            <p:spPr>
              <a:xfrm flipV="1">
                <a:off x="5223850" y="4390931"/>
                <a:ext cx="0" cy="1965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6" name="组合 25"/>
              <p:cNvGrpSpPr/>
              <p:nvPr/>
            </p:nvGrpSpPr>
            <p:grpSpPr>
              <a:xfrm>
                <a:off x="5033915" y="4390176"/>
                <a:ext cx="3749572" cy="2051867"/>
                <a:chOff x="5033915" y="4390176"/>
                <a:chExt cx="3749572" cy="2051867"/>
              </a:xfrm>
            </p:grpSpPr>
            <p:cxnSp>
              <p:nvCxnSpPr>
                <p:cNvPr id="27" name="直接箭头连接符 26"/>
                <p:cNvCxnSpPr/>
                <p:nvPr/>
              </p:nvCxnSpPr>
              <p:spPr>
                <a:xfrm>
                  <a:off x="5042780" y="6092982"/>
                  <a:ext cx="25621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任意多边形 27"/>
                <p:cNvSpPr/>
                <p:nvPr/>
              </p:nvSpPr>
              <p:spPr>
                <a:xfrm>
                  <a:off x="5060887" y="4390176"/>
                  <a:ext cx="1765426" cy="1147183"/>
                </a:xfrm>
                <a:custGeom>
                  <a:avLst/>
                  <a:gdLst>
                    <a:gd name="connsiteX0" fmla="*/ 0 w 1765426"/>
                    <a:gd name="connsiteY0" fmla="*/ 688064 h 1147183"/>
                    <a:gd name="connsiteX1" fmla="*/ 624689 w 1765426"/>
                    <a:gd name="connsiteY1" fmla="*/ 1140737 h 1147183"/>
                    <a:gd name="connsiteX2" fmla="*/ 1213164 w 1765426"/>
                    <a:gd name="connsiteY2" fmla="*/ 887240 h 1147183"/>
                    <a:gd name="connsiteX3" fmla="*/ 1765426 w 1765426"/>
                    <a:gd name="connsiteY3" fmla="*/ 0 h 1147183"/>
                  </a:gdLst>
                  <a:ahLst/>
                  <a:cxnLst>
                    <a:cxn ang="0">
                      <a:pos x="connsiteX0" y="connsiteY0"/>
                    </a:cxn>
                    <a:cxn ang="0">
                      <a:pos x="connsiteX1" y="connsiteY1"/>
                    </a:cxn>
                    <a:cxn ang="0">
                      <a:pos x="connsiteX2" y="connsiteY2"/>
                    </a:cxn>
                    <a:cxn ang="0">
                      <a:pos x="connsiteX3" y="connsiteY3"/>
                    </a:cxn>
                  </a:cxnLst>
                  <a:rect l="l" t="t" r="r" b="b"/>
                  <a:pathLst>
                    <a:path w="1765426" h="1147183">
                      <a:moveTo>
                        <a:pt x="0" y="688064"/>
                      </a:moveTo>
                      <a:cubicBezTo>
                        <a:pt x="211247" y="897802"/>
                        <a:pt x="422495" y="1107541"/>
                        <a:pt x="624689" y="1140737"/>
                      </a:cubicBezTo>
                      <a:cubicBezTo>
                        <a:pt x="826883" y="1173933"/>
                        <a:pt x="1023041" y="1077363"/>
                        <a:pt x="1213164" y="887240"/>
                      </a:cubicBezTo>
                      <a:cubicBezTo>
                        <a:pt x="1403287" y="697117"/>
                        <a:pt x="1584356" y="348558"/>
                        <a:pt x="1765426" y="0"/>
                      </a:cubicBezTo>
                    </a:path>
                  </a:pathLst>
                </a:cu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29" name="直接连接符 28"/>
                <p:cNvCxnSpPr/>
                <p:nvPr/>
              </p:nvCxnSpPr>
              <p:spPr>
                <a:xfrm flipV="1">
                  <a:off x="5323438" y="4680642"/>
                  <a:ext cx="1892174" cy="1285592"/>
                </a:xfrm>
                <a:prstGeom prst="line">
                  <a:avLst/>
                </a:prstGeom>
                <a:ln>
                  <a:solidFill>
                    <a:srgbClr val="0066FF"/>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6129196" y="5413972"/>
                  <a:ext cx="0" cy="679010"/>
                </a:xfrm>
                <a:prstGeom prst="line">
                  <a:avLst/>
                </a:prstGeom>
                <a:ln>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文本框 30"/>
                    <p:cNvSpPr txBox="1"/>
                    <p:nvPr/>
                  </p:nvSpPr>
                  <p:spPr>
                    <a:xfrm>
                      <a:off x="5754325" y="5133403"/>
                      <a:ext cx="496244"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i="1">
                                <a:latin typeface="Cambria Math" panose="02040503050406030204" pitchFamily="18" charset="0"/>
                              </a:rPr>
                              <m:t>𝐹</m:t>
                            </m:r>
                            <m:d>
                              <m:dPr>
                                <m:ctrlPr>
                                  <a:rPr lang="en-US" altLang="zh-CN" sz="1100" i="1">
                                    <a:latin typeface="Cambria Math" charset="0"/>
                                  </a:rPr>
                                </m:ctrlPr>
                              </m:dPr>
                              <m:e>
                                <m:r>
                                  <a:rPr lang="en-US" altLang="zh-CN" sz="1100" i="1">
                                    <a:latin typeface="Cambria Math" panose="02040503050406030204" pitchFamily="18" charset="0"/>
                                  </a:rPr>
                                  <m:t>𝑞</m:t>
                                </m:r>
                              </m:e>
                            </m:d>
                          </m:oMath>
                        </m:oMathPara>
                      </a14:m>
                      <a:endParaRPr lang="zh-CN" altLang="en-US" sz="1100" dirty="0">
                        <a:latin typeface="Times New Roman" panose="02020603050405020304" pitchFamily="18" charset="0"/>
                        <a:cs typeface="Times New Roman" panose="02020603050405020304" pitchFamily="18" charset="0"/>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5754325" y="5133403"/>
                      <a:ext cx="496244" cy="393467"/>
                    </a:xfrm>
                    <a:prstGeom prst="rect">
                      <a:avLst/>
                    </a:prstGeom>
                    <a:blipFill rotWithShape="0">
                      <a:blip r:embed="rId10"/>
                      <a:stretch>
                        <a:fillRect/>
                      </a:stretch>
                    </a:blipFill>
                  </p:spPr>
                  <p:txBody>
                    <a:bodyPr/>
                    <a:lstStyle/>
                    <a:p>
                      <a:r>
                        <a:rPr lang="zh-CN" altLang="en-US">
                          <a:noFill/>
                        </a:rPr>
                        <a:t> </a:t>
                      </a:r>
                    </a:p>
                  </p:txBody>
                </p:sp>
              </mc:Fallback>
            </mc:AlternateContent>
            <p:cxnSp>
              <p:nvCxnSpPr>
                <p:cNvPr id="32" name="直接连接符 31"/>
                <p:cNvCxnSpPr/>
                <p:nvPr/>
              </p:nvCxnSpPr>
              <p:spPr>
                <a:xfrm>
                  <a:off x="6699565" y="4680642"/>
                  <a:ext cx="0" cy="1412340"/>
                </a:xfrm>
                <a:prstGeom prst="line">
                  <a:avLst/>
                </a:prstGeom>
                <a:ln>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文本框 32"/>
                    <p:cNvSpPr txBox="1"/>
                    <p:nvPr/>
                  </p:nvSpPr>
                  <p:spPr>
                    <a:xfrm>
                      <a:off x="6276597" y="4392396"/>
                      <a:ext cx="496244"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i="1" smtClean="0">
                                <a:latin typeface="Cambria Math" panose="02040503050406030204" pitchFamily="18" charset="0"/>
                              </a:rPr>
                              <m:t>𝐹</m:t>
                            </m:r>
                            <m:d>
                              <m:dPr>
                                <m:ctrlPr>
                                  <a:rPr lang="en-US" altLang="zh-CN" sz="1100" i="1">
                                    <a:latin typeface="Cambria Math" charset="0"/>
                                  </a:rPr>
                                </m:ctrlPr>
                              </m:dPr>
                              <m:e>
                                <m:r>
                                  <a:rPr lang="en-US" altLang="zh-CN" sz="1100" b="0" i="1" smtClean="0">
                                    <a:latin typeface="Cambria Math" panose="02040503050406030204" pitchFamily="18" charset="0"/>
                                  </a:rPr>
                                  <m:t>𝑝</m:t>
                                </m:r>
                              </m:e>
                            </m:d>
                          </m:oMath>
                        </m:oMathPara>
                      </a14:m>
                      <a:endParaRPr lang="zh-CN" altLang="en-US" sz="1100" dirty="0">
                        <a:latin typeface="Times New Roman" panose="02020603050405020304" pitchFamily="18" charset="0"/>
                        <a:cs typeface="Times New Roman" panose="02020603050405020304" pitchFamily="18" charset="0"/>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6276597" y="4392396"/>
                      <a:ext cx="496244" cy="39346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6704878" y="5033817"/>
                      <a:ext cx="2078609"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i="1" smtClean="0">
                                <a:latin typeface="Cambria Math" panose="02040503050406030204" pitchFamily="18" charset="0"/>
                              </a:rPr>
                              <m:t>𝐹</m:t>
                            </m:r>
                            <m:d>
                              <m:dPr>
                                <m:ctrlPr>
                                  <a:rPr lang="en-US" altLang="zh-CN" sz="1100" i="1">
                                    <a:latin typeface="Cambria Math" charset="0"/>
                                  </a:rPr>
                                </m:ctrlPr>
                              </m:dPr>
                              <m:e>
                                <m:r>
                                  <a:rPr lang="en-US" altLang="zh-CN" sz="1100" i="1">
                                    <a:latin typeface="Cambria Math" panose="02040503050406030204" pitchFamily="18" charset="0"/>
                                  </a:rPr>
                                  <m:t>𝑞</m:t>
                                </m:r>
                              </m:e>
                            </m:d>
                            <m:r>
                              <a:rPr lang="en-US" altLang="zh-CN" sz="1100" b="0" i="1" smtClean="0">
                                <a:latin typeface="Cambria Math" panose="02040503050406030204" pitchFamily="18" charset="0"/>
                              </a:rPr>
                              <m:t>+</m:t>
                            </m:r>
                            <m:d>
                              <m:dPr>
                                <m:begChr m:val="⟨"/>
                                <m:endChr m:val="⟩"/>
                                <m:ctrlPr>
                                  <a:rPr lang="en-US" altLang="zh-CN" sz="1100" i="1">
                                    <a:latin typeface="Cambria Math" charset="0"/>
                                  </a:rPr>
                                </m:ctrlPr>
                              </m:dPr>
                              <m:e>
                                <m:r>
                                  <a:rPr lang="en-US" altLang="zh-CN" sz="1100" i="1">
                                    <a:latin typeface="Cambria Math" panose="02040503050406030204" pitchFamily="18" charset="0"/>
                                    <a:ea typeface="Cambria Math" panose="02040503050406030204" pitchFamily="18" charset="0"/>
                                  </a:rPr>
                                  <m:t>𝛻</m:t>
                                </m:r>
                                <m:r>
                                  <a:rPr lang="en-US" altLang="zh-CN" sz="1100" i="1">
                                    <a:latin typeface="Cambria Math" panose="02040503050406030204" pitchFamily="18" charset="0"/>
                                    <a:ea typeface="Cambria Math" panose="02040503050406030204" pitchFamily="18" charset="0"/>
                                  </a:rPr>
                                  <m:t>𝐹</m:t>
                                </m:r>
                                <m:d>
                                  <m:dPr>
                                    <m:ctrlPr>
                                      <a:rPr lang="en-US" altLang="zh-CN" sz="1100" i="1">
                                        <a:latin typeface="Cambria Math" charset="0"/>
                                        <a:ea typeface="Cambria Math" panose="02040503050406030204" pitchFamily="18" charset="0"/>
                                      </a:rPr>
                                    </m:ctrlPr>
                                  </m:dPr>
                                  <m:e>
                                    <m:r>
                                      <a:rPr lang="en-US" altLang="zh-CN" sz="1100" i="1">
                                        <a:latin typeface="Cambria Math" panose="02040503050406030204" pitchFamily="18" charset="0"/>
                                        <a:ea typeface="Cambria Math" panose="02040503050406030204" pitchFamily="18" charset="0"/>
                                      </a:rPr>
                                      <m:t>𝑞</m:t>
                                    </m:r>
                                  </m:e>
                                </m:d>
                                <m:r>
                                  <a:rPr lang="en-US" altLang="zh-CN" sz="1100" i="1">
                                    <a:latin typeface="Cambria Math" panose="02040503050406030204" pitchFamily="18" charset="0"/>
                                    <a:ea typeface="Cambria Math" panose="02040503050406030204" pitchFamily="18" charset="0"/>
                                  </a:rPr>
                                  <m:t>, </m:t>
                                </m:r>
                                <m:r>
                                  <a:rPr lang="en-US" altLang="zh-CN" sz="1100" i="1">
                                    <a:latin typeface="Cambria Math" panose="02040503050406030204" pitchFamily="18" charset="0"/>
                                    <a:ea typeface="Cambria Math" panose="02040503050406030204" pitchFamily="18" charset="0"/>
                                  </a:rPr>
                                  <m:t>𝑝</m:t>
                                </m:r>
                                <m:r>
                                  <a:rPr lang="en-US" altLang="zh-CN" sz="1100" i="1">
                                    <a:latin typeface="Cambria Math" panose="02040503050406030204" pitchFamily="18" charset="0"/>
                                    <a:ea typeface="Cambria Math" panose="02040503050406030204" pitchFamily="18" charset="0"/>
                                  </a:rPr>
                                  <m:t>−</m:t>
                                </m:r>
                                <m:r>
                                  <a:rPr lang="en-US" altLang="zh-CN" sz="1100" i="1">
                                    <a:latin typeface="Cambria Math" panose="02040503050406030204" pitchFamily="18" charset="0"/>
                                    <a:ea typeface="Cambria Math" panose="02040503050406030204" pitchFamily="18" charset="0"/>
                                  </a:rPr>
                                  <m:t>𝑞</m:t>
                                </m:r>
                              </m:e>
                            </m:d>
                          </m:oMath>
                        </m:oMathPara>
                      </a14:m>
                      <a:endParaRPr lang="zh-CN" altLang="en-US" sz="1100" dirty="0">
                        <a:latin typeface="Times New Roman" panose="02020603050405020304" pitchFamily="18" charset="0"/>
                        <a:cs typeface="Times New Roman" panose="020206030504050203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704878" y="5033817"/>
                      <a:ext cx="2078609" cy="393467"/>
                    </a:xfrm>
                    <a:prstGeom prst="rect">
                      <a:avLst/>
                    </a:prstGeom>
                    <a:blipFill rotWithShape="0">
                      <a:blip r:embed="rId12"/>
                      <a:stretch>
                        <a:fillRect b="-2381"/>
                      </a:stretch>
                    </a:blipFill>
                  </p:spPr>
                  <p:txBody>
                    <a:bodyPr/>
                    <a:lstStyle/>
                    <a:p>
                      <a:r>
                        <a:rPr lang="zh-CN" altLang="en-US">
                          <a:noFill/>
                        </a:rPr>
                        <a:t> </a:t>
                      </a:r>
                    </a:p>
                  </p:txBody>
                </p:sp>
              </mc:Fallback>
            </mc:AlternateContent>
            <p:cxnSp>
              <p:nvCxnSpPr>
                <p:cNvPr id="35" name="直接箭头连接符 34"/>
                <p:cNvCxnSpPr/>
                <p:nvPr/>
              </p:nvCxnSpPr>
              <p:spPr>
                <a:xfrm flipH="1" flipV="1">
                  <a:off x="6719510" y="5033818"/>
                  <a:ext cx="287874" cy="995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右大括号 35"/>
                <p:cNvSpPr/>
                <p:nvPr/>
              </p:nvSpPr>
              <p:spPr>
                <a:xfrm>
                  <a:off x="6699564" y="4662835"/>
                  <a:ext cx="172015" cy="35317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7" name="文本框 36"/>
                    <p:cNvSpPr txBox="1"/>
                    <p:nvPr/>
                  </p:nvSpPr>
                  <p:spPr>
                    <a:xfrm>
                      <a:off x="6846257" y="4680641"/>
                      <a:ext cx="725973"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100" i="1">
                                    <a:latin typeface="Cambria Math" charset="0"/>
                                  </a:rPr>
                                </m:ctrlPr>
                              </m:sSubPr>
                              <m:e>
                                <m:r>
                                  <a:rPr lang="en-US" altLang="zh-CN" sz="1100" i="1">
                                    <a:latin typeface="Cambria Math" panose="02040503050406030204" pitchFamily="18" charset="0"/>
                                  </a:rPr>
                                  <m:t>𝐷</m:t>
                                </m:r>
                              </m:e>
                              <m:sub>
                                <m:r>
                                  <a:rPr lang="en-US" altLang="zh-CN" sz="1100" i="1">
                                    <a:latin typeface="Cambria Math" panose="02040503050406030204" pitchFamily="18" charset="0"/>
                                  </a:rPr>
                                  <m:t>𝐹</m:t>
                                </m:r>
                              </m:sub>
                            </m:sSub>
                            <m:d>
                              <m:dPr>
                                <m:ctrlPr>
                                  <a:rPr lang="en-US" altLang="zh-CN" sz="1100" i="1">
                                    <a:latin typeface="Cambria Math" charset="0"/>
                                  </a:rPr>
                                </m:ctrlPr>
                              </m:dPr>
                              <m:e>
                                <m:r>
                                  <a:rPr lang="en-US" altLang="zh-CN" sz="1100" i="1">
                                    <a:latin typeface="Cambria Math" panose="02040503050406030204" pitchFamily="18" charset="0"/>
                                  </a:rPr>
                                  <m:t>𝑝</m:t>
                                </m:r>
                                <m:r>
                                  <a:rPr lang="en-US" altLang="zh-CN" sz="1100" i="1">
                                    <a:latin typeface="Cambria Math" panose="02040503050406030204" pitchFamily="18" charset="0"/>
                                  </a:rPr>
                                  <m:t>,</m:t>
                                </m:r>
                                <m:r>
                                  <a:rPr lang="en-US" altLang="zh-CN" sz="1100" i="1">
                                    <a:latin typeface="Cambria Math" panose="02040503050406030204" pitchFamily="18" charset="0"/>
                                  </a:rPr>
                                  <m:t>𝑞</m:t>
                                </m:r>
                              </m:e>
                            </m:d>
                          </m:oMath>
                        </m:oMathPara>
                      </a14:m>
                      <a:endParaRPr lang="zh-CN" altLang="en-US" sz="110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6846257" y="4680641"/>
                      <a:ext cx="725973" cy="39346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5995752" y="6030767"/>
                      <a:ext cx="273773"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cs typeface="Times New Roman" panose="02020603050405020304" pitchFamily="18" charset="0"/>
                              </a:rPr>
                              <m:t>𝑞</m:t>
                            </m:r>
                          </m:oMath>
                        </m:oMathPara>
                      </a14:m>
                      <a:endParaRPr lang="en-US" altLang="zh-CN" sz="1100" b="0" dirty="0" smtClean="0">
                        <a:latin typeface="Times New Roman" panose="02020603050405020304" pitchFamily="18" charset="0"/>
                        <a:cs typeface="Times New Roman" panose="02020603050405020304" pitchFamily="18"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5995752" y="6030767"/>
                      <a:ext cx="273773" cy="393467"/>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6562677" y="6048576"/>
                      <a:ext cx="273773"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cs typeface="Times New Roman" panose="02020603050405020304" pitchFamily="18" charset="0"/>
                              </a:rPr>
                              <m:t>𝑝</m:t>
                            </m:r>
                          </m:oMath>
                        </m:oMathPara>
                      </a14:m>
                      <a:endParaRPr lang="en-US" altLang="zh-CN" sz="1100" b="0" dirty="0" smtClean="0">
                        <a:latin typeface="Times New Roman" panose="02020603050405020304" pitchFamily="18" charset="0"/>
                        <a:cs typeface="Times New Roman" panose="02020603050405020304" pitchFamily="18"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6562677" y="6048576"/>
                      <a:ext cx="273773" cy="393467"/>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5033915" y="6005674"/>
                      <a:ext cx="273773"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300" b="0" i="1" smtClean="0">
                                <a:latin typeface="Cambria Math" panose="02040503050406030204" pitchFamily="18" charset="0"/>
                                <a:cs typeface="Times New Roman" panose="02020603050405020304" pitchFamily="18" charset="0"/>
                              </a:rPr>
                              <m:t>𝑜</m:t>
                            </m:r>
                          </m:oMath>
                        </m:oMathPara>
                      </a14:m>
                      <a:endParaRPr lang="en-US" altLang="zh-CN" sz="1300" b="0" dirty="0" smtClean="0">
                        <a:latin typeface="Times New Roman" panose="02020603050405020304" pitchFamily="18" charset="0"/>
                        <a:cs typeface="Times New Roman" panose="02020603050405020304" pitchFamily="18" charset="0"/>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5033915" y="6005674"/>
                      <a:ext cx="273773" cy="292388"/>
                    </a:xfrm>
                    <a:prstGeom prst="rect">
                      <a:avLst/>
                    </a:prstGeom>
                    <a:blipFill rotWithShape="0">
                      <a:blip r:embed="rId16"/>
                      <a:stretch>
                        <a:fillRect/>
                      </a:stretch>
                    </a:blipFill>
                  </p:spPr>
                  <p:txBody>
                    <a:bodyPr/>
                    <a:lstStyle/>
                    <a:p>
                      <a:r>
                        <a:rPr lang="zh-CN" altLang="en-US">
                          <a:noFill/>
                        </a:rPr>
                        <a:t> </a:t>
                      </a:r>
                    </a:p>
                  </p:txBody>
                </p:sp>
              </mc:Fallback>
            </mc:AlternateContent>
          </p:grpSp>
        </p:grpSp>
        <p:sp>
          <p:nvSpPr>
            <p:cNvPr id="24" name="文本框 23"/>
            <p:cNvSpPr txBox="1"/>
            <p:nvPr/>
          </p:nvSpPr>
          <p:spPr>
            <a:xfrm>
              <a:off x="4635118" y="2734566"/>
              <a:ext cx="3220872" cy="369332"/>
            </a:xfrm>
            <a:prstGeom prst="rect">
              <a:avLst/>
            </a:prstGeom>
            <a:noFill/>
          </p:spPr>
          <p:txBody>
            <a:bodyPr wrap="square" rtlCol="0">
              <a:spAutoFit/>
            </a:bodyPr>
            <a:lstStyle/>
            <a:p>
              <a:pPr algn="ctr"/>
              <a:r>
                <a:rPr lang="en-US" altLang="zh-CN" dirty="0" err="1" smtClean="0">
                  <a:latin typeface="Times New Roman" panose="02020603050405020304" pitchFamily="18" charset="0"/>
                  <a:cs typeface="Times New Roman" panose="02020603050405020304" pitchFamily="18" charset="0"/>
                </a:rPr>
                <a:t>Bregman</a:t>
              </a:r>
              <a:r>
                <a:rPr lang="en-US" altLang="zh-CN" dirty="0" smtClean="0">
                  <a:latin typeface="Times New Roman" panose="02020603050405020304" pitchFamily="18" charset="0"/>
                  <a:cs typeface="Times New Roman" panose="02020603050405020304" pitchFamily="18" charset="0"/>
                </a:rPr>
                <a:t> Divergence </a:t>
              </a:r>
              <a:r>
                <a:rPr lang="zh-CN" altLang="en-US" dirty="0" smtClean="0">
                  <a:latin typeface="Times New Roman" panose="02020603050405020304" pitchFamily="18" charset="0"/>
                  <a:cs typeface="Times New Roman" panose="02020603050405020304" pitchFamily="18" charset="0"/>
                </a:rPr>
                <a:t>示意图</a:t>
              </a:r>
              <a:endParaRPr lang="zh-CN" altLang="en-US" dirty="0">
                <a:latin typeface="Times New Roman" panose="02020603050405020304" pitchFamily="18" charset="0"/>
                <a:cs typeface="Times New Roman" panose="02020603050405020304" pitchFamily="18" charset="0"/>
              </a:endParaRPr>
            </a:p>
          </p:txBody>
        </p:sp>
      </p:grpSp>
      <p:sp>
        <p:nvSpPr>
          <p:cNvPr id="41" name="灯片编号占位符 40"/>
          <p:cNvSpPr>
            <a:spLocks noGrp="1"/>
          </p:cNvSpPr>
          <p:nvPr>
            <p:ph type="sldNum" sz="quarter" idx="12"/>
          </p:nvPr>
        </p:nvSpPr>
        <p:spPr/>
        <p:txBody>
          <a:bodyPr/>
          <a:lstStyle/>
          <a:p>
            <a:fld id="{866B60F5-782E-4018-B295-D2E207BF597C}" type="slidenum">
              <a:rPr lang="zh-CN" altLang="en-US" smtClean="0"/>
              <a:t>67</a:t>
            </a:fld>
            <a:endParaRPr lang="zh-CN" altLang="en-US"/>
          </a:p>
        </p:txBody>
      </p:sp>
      <p:pic>
        <p:nvPicPr>
          <p:cNvPr id="8" name="图片 7"/>
          <p:cNvPicPr>
            <a:picLocks noChangeAspect="1"/>
          </p:cNvPicPr>
          <p:nvPr/>
        </p:nvPicPr>
        <p:blipFill>
          <a:blip r:embed="rId17"/>
          <a:stretch>
            <a:fillRect/>
          </a:stretch>
        </p:blipFill>
        <p:spPr>
          <a:xfrm>
            <a:off x="5285535" y="1950344"/>
            <a:ext cx="2705100" cy="276225"/>
          </a:xfrm>
          <a:prstGeom prst="rect">
            <a:avLst/>
          </a:prstGeom>
        </p:spPr>
      </p:pic>
      <p:pic>
        <p:nvPicPr>
          <p:cNvPr id="43" name="图片 42"/>
          <p:cNvPicPr>
            <a:picLocks noChangeAspect="1"/>
          </p:cNvPicPr>
          <p:nvPr/>
        </p:nvPicPr>
        <p:blipFill>
          <a:blip r:embed="rId18"/>
          <a:stretch>
            <a:fillRect/>
          </a:stretch>
        </p:blipFill>
        <p:spPr>
          <a:xfrm>
            <a:off x="2655307" y="2374080"/>
            <a:ext cx="5955293" cy="399285"/>
          </a:xfrm>
          <a:prstGeom prst="rect">
            <a:avLst/>
          </a:prstGeom>
        </p:spPr>
      </p:pic>
    </p:spTree>
    <p:extLst>
      <p:ext uri="{BB962C8B-B14F-4D97-AF65-F5344CB8AC3E}">
        <p14:creationId xmlns:p14="http://schemas.microsoft.com/office/powerpoint/2010/main" val="16885274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344" y="410368"/>
            <a:ext cx="10515600" cy="1325563"/>
          </a:xfrm>
        </p:spPr>
        <p:txBody>
          <a:bodyPr/>
          <a:lstStyle/>
          <a:p>
            <a:r>
              <a:rPr lang="zh-CN" altLang="en-US" dirty="0" smtClean="0"/>
              <a:t>泰勒展开式</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smtClean="0"/>
              <a:t>物理意义：我可以用多项式（初等函数）无限逼近“你”</a:t>
            </a:r>
            <a:endParaRPr lang="en-US" altLang="zh-CN" dirty="0"/>
          </a:p>
          <a:p>
            <a:r>
              <a:rPr lang="zh-CN" altLang="en-US" dirty="0" smtClean="0"/>
              <a:t>限制条件：“你”无穷可微</a:t>
            </a:r>
            <a:endParaRPr lang="en-US" altLang="zh-CN" dirty="0" smtClean="0"/>
          </a:p>
          <a:p>
            <a:r>
              <a:rPr lang="en-US" altLang="zh-CN" dirty="0" smtClean="0"/>
              <a:t>Example: Sigmoid</a:t>
            </a:r>
            <a:r>
              <a:rPr lang="zh-CN" altLang="en-US" dirty="0" smtClean="0"/>
              <a:t>函数：</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注意第三幅图中没有黑色的实线是因为它被蓝色的线覆盖了（原因是改点是</a:t>
            </a:r>
            <a:r>
              <a:rPr lang="en-US" altLang="zh-CN" dirty="0" smtClean="0"/>
              <a:t>Sigmoid</a:t>
            </a:r>
            <a:r>
              <a:rPr lang="zh-CN" altLang="en-US" dirty="0" smtClean="0"/>
              <a:t>的函数的拐点）</a:t>
            </a:r>
            <a:endParaRPr lang="en-US" altLang="zh-CN" dirty="0" smtClean="0"/>
          </a:p>
          <a:p>
            <a:pPr lvl="1"/>
            <a:r>
              <a:rPr lang="zh-CN" altLang="en-US" dirty="0" smtClean="0"/>
              <a:t>拐点是函数凹凸性改变的点</a:t>
            </a:r>
            <a:r>
              <a:rPr lang="en-US" altLang="zh-CN" dirty="0" smtClean="0"/>
              <a:t> </a:t>
            </a:r>
            <a:endParaRPr lang="zh-CN" altLang="en-US" dirty="0"/>
          </a:p>
        </p:txBody>
      </p:sp>
      <p:sp>
        <p:nvSpPr>
          <p:cNvPr id="4" name="灯片编号占位符 3"/>
          <p:cNvSpPr>
            <a:spLocks noGrp="1"/>
          </p:cNvSpPr>
          <p:nvPr>
            <p:ph type="sldNum" sz="quarter" idx="12"/>
          </p:nvPr>
        </p:nvSpPr>
        <p:spPr/>
        <p:txBody>
          <a:bodyPr/>
          <a:lstStyle/>
          <a:p>
            <a:fld id="{40FA2741-BC5F-48E9-9E6B-CBACFFB28EA5}" type="slidenum">
              <a:rPr lang="zh-CN" altLang="en-US" smtClean="0"/>
              <a:t>68</a:t>
            </a:fld>
            <a:endParaRPr lang="zh-CN" altLang="en-US"/>
          </a:p>
        </p:txBody>
      </p:sp>
      <p:pic>
        <p:nvPicPr>
          <p:cNvPr id="5" name="图片 4"/>
          <p:cNvPicPr>
            <a:picLocks noChangeAspect="1"/>
          </p:cNvPicPr>
          <p:nvPr/>
        </p:nvPicPr>
        <p:blipFill>
          <a:blip r:embed="rId2"/>
          <a:stretch>
            <a:fillRect/>
          </a:stretch>
        </p:blipFill>
        <p:spPr>
          <a:xfrm>
            <a:off x="3656409" y="545577"/>
            <a:ext cx="8535591" cy="847843"/>
          </a:xfrm>
          <a:prstGeom prst="rect">
            <a:avLst/>
          </a:prstGeom>
        </p:spPr>
      </p:pic>
      <p:pic>
        <p:nvPicPr>
          <p:cNvPr id="6" name="图片 5"/>
          <p:cNvPicPr>
            <a:picLocks noChangeAspect="1"/>
          </p:cNvPicPr>
          <p:nvPr/>
        </p:nvPicPr>
        <p:blipFill>
          <a:blip r:embed="rId3"/>
          <a:stretch>
            <a:fillRect/>
          </a:stretch>
        </p:blipFill>
        <p:spPr>
          <a:xfrm>
            <a:off x="4295222" y="2603441"/>
            <a:ext cx="4617025" cy="342002"/>
          </a:xfrm>
          <a:prstGeom prst="rect">
            <a:avLst/>
          </a:prstGeom>
        </p:spPr>
      </p:pic>
      <p:pic>
        <p:nvPicPr>
          <p:cNvPr id="7" name="图片 6"/>
          <p:cNvPicPr>
            <a:picLocks noChangeAspect="1"/>
          </p:cNvPicPr>
          <p:nvPr/>
        </p:nvPicPr>
        <p:blipFill>
          <a:blip r:embed="rId4"/>
          <a:stretch>
            <a:fillRect/>
          </a:stretch>
        </p:blipFill>
        <p:spPr>
          <a:xfrm>
            <a:off x="1524588" y="3124830"/>
            <a:ext cx="2654599" cy="1990451"/>
          </a:xfrm>
          <a:prstGeom prst="rect">
            <a:avLst/>
          </a:prstGeom>
        </p:spPr>
      </p:pic>
      <p:pic>
        <p:nvPicPr>
          <p:cNvPr id="8" name="图片 7"/>
          <p:cNvPicPr>
            <a:picLocks noChangeAspect="1"/>
          </p:cNvPicPr>
          <p:nvPr/>
        </p:nvPicPr>
        <p:blipFill>
          <a:blip r:embed="rId5"/>
          <a:stretch>
            <a:fillRect/>
          </a:stretch>
        </p:blipFill>
        <p:spPr>
          <a:xfrm>
            <a:off x="4612093" y="3157975"/>
            <a:ext cx="2548101" cy="1910598"/>
          </a:xfrm>
          <a:prstGeom prst="rect">
            <a:avLst/>
          </a:prstGeom>
        </p:spPr>
      </p:pic>
      <p:pic>
        <p:nvPicPr>
          <p:cNvPr id="9" name="图片 8"/>
          <p:cNvPicPr>
            <a:picLocks noChangeAspect="1"/>
          </p:cNvPicPr>
          <p:nvPr/>
        </p:nvPicPr>
        <p:blipFill>
          <a:blip r:embed="rId6"/>
          <a:stretch>
            <a:fillRect/>
          </a:stretch>
        </p:blipFill>
        <p:spPr>
          <a:xfrm>
            <a:off x="7792114" y="3188985"/>
            <a:ext cx="2448456" cy="1835883"/>
          </a:xfrm>
          <a:prstGeom prst="rect">
            <a:avLst/>
          </a:prstGeom>
        </p:spPr>
      </p:pic>
    </p:spTree>
    <p:extLst>
      <p:ext uri="{BB962C8B-B14F-4D97-AF65-F5344CB8AC3E}">
        <p14:creationId xmlns:p14="http://schemas.microsoft.com/office/powerpoint/2010/main" val="8407048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梯度下降法</a:t>
            </a:r>
            <a:endParaRPr lang="zh-CN" altLang="en-US" dirty="0"/>
          </a:p>
        </p:txBody>
      </p:sp>
      <p:sp>
        <p:nvSpPr>
          <p:cNvPr id="3" name="内容占位符 2"/>
          <p:cNvSpPr>
            <a:spLocks noGrp="1"/>
          </p:cNvSpPr>
          <p:nvPr>
            <p:ph idx="1"/>
          </p:nvPr>
        </p:nvSpPr>
        <p:spPr/>
        <p:txBody>
          <a:bodyPr/>
          <a:lstStyle/>
          <a:p>
            <a:r>
              <a:rPr lang="zh-CN" altLang="en-US" dirty="0" smtClean="0"/>
              <a:t>算法你懂的</a:t>
            </a:r>
            <a:endParaRPr lang="en-US" altLang="zh-CN" dirty="0" smtClean="0"/>
          </a:p>
          <a:p>
            <a:r>
              <a:rPr lang="zh-CN" altLang="en-US" dirty="0"/>
              <a:t>来</a:t>
            </a:r>
            <a:r>
              <a:rPr lang="zh-CN" altLang="en-US" dirty="0" smtClean="0"/>
              <a:t>看看案例分析</a:t>
            </a:r>
            <a:endParaRPr lang="zh-CN" altLang="en-US" dirty="0"/>
          </a:p>
        </p:txBody>
      </p:sp>
      <p:sp>
        <p:nvSpPr>
          <p:cNvPr id="4" name="灯片编号占位符 3"/>
          <p:cNvSpPr>
            <a:spLocks noGrp="1"/>
          </p:cNvSpPr>
          <p:nvPr>
            <p:ph type="sldNum" sz="quarter" idx="12"/>
          </p:nvPr>
        </p:nvSpPr>
        <p:spPr/>
        <p:txBody>
          <a:bodyPr/>
          <a:lstStyle/>
          <a:p>
            <a:fld id="{40FA2741-BC5F-48E9-9E6B-CBACFFB28EA5}" type="slidenum">
              <a:rPr lang="zh-CN" altLang="en-US" smtClean="0"/>
              <a:t>69</a:t>
            </a:fld>
            <a:endParaRPr lang="zh-CN" altLang="en-US"/>
          </a:p>
        </p:txBody>
      </p:sp>
      <p:pic>
        <p:nvPicPr>
          <p:cNvPr id="1026" name="Picture 2" descr="http://i.imgur.com/uqKsue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1615" y="2829632"/>
            <a:ext cx="5191125" cy="265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8685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泰勒</a:t>
            </a:r>
            <a:r>
              <a:rPr lang="zh-CN" altLang="en-US" dirty="0" smtClean="0"/>
              <a:t>展开式</a:t>
            </a:r>
            <a:r>
              <a:rPr lang="en-US" altLang="zh-CN" dirty="0" smtClean="0"/>
              <a:t>-Example</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smtClean="0"/>
              <a:t>Sigmoid</a:t>
            </a:r>
            <a:r>
              <a:rPr lang="zh-CN" altLang="en-US" dirty="0" smtClean="0"/>
              <a:t>函数：</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注意第三幅图中没有黑色的</a:t>
            </a:r>
            <a:r>
              <a:rPr lang="zh-CN" altLang="en-US" dirty="0"/>
              <a:t>实线</a:t>
            </a:r>
            <a:r>
              <a:rPr lang="zh-CN" altLang="en-US" dirty="0" smtClean="0"/>
              <a:t>是因为它被蓝色的线覆盖了（原因是该点是</a:t>
            </a:r>
            <a:r>
              <a:rPr lang="en-US" altLang="zh-CN" dirty="0" smtClean="0"/>
              <a:t>Sigmoid</a:t>
            </a:r>
            <a:r>
              <a:rPr lang="zh-CN" altLang="en-US" dirty="0" smtClean="0"/>
              <a:t>的函数的拐点）</a:t>
            </a:r>
            <a:endParaRPr lang="en-US" altLang="zh-CN" dirty="0" smtClean="0"/>
          </a:p>
          <a:p>
            <a:pPr lvl="1"/>
            <a:r>
              <a:rPr lang="zh-CN" altLang="en-US" dirty="0" smtClean="0"/>
              <a:t>拐点是函数凹凸性改变的点</a:t>
            </a:r>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7</a:t>
            </a:fld>
            <a:endParaRPr lang="zh-CN" altLang="en-US"/>
          </a:p>
        </p:txBody>
      </p:sp>
      <p:pic>
        <p:nvPicPr>
          <p:cNvPr id="6" name="图片 5"/>
          <p:cNvPicPr>
            <a:picLocks noChangeAspect="1"/>
          </p:cNvPicPr>
          <p:nvPr/>
        </p:nvPicPr>
        <p:blipFill>
          <a:blip r:embed="rId3"/>
          <a:stretch>
            <a:fillRect/>
          </a:stretch>
        </p:blipFill>
        <p:spPr>
          <a:xfrm>
            <a:off x="3504467" y="1870075"/>
            <a:ext cx="5401429" cy="400106"/>
          </a:xfrm>
          <a:prstGeom prst="rect">
            <a:avLst/>
          </a:prstGeom>
        </p:spPr>
      </p:pic>
      <p:pic>
        <p:nvPicPr>
          <p:cNvPr id="5" name="图片 4"/>
          <p:cNvPicPr>
            <a:picLocks noChangeAspect="1"/>
          </p:cNvPicPr>
          <p:nvPr/>
        </p:nvPicPr>
        <p:blipFill>
          <a:blip r:embed="rId4"/>
          <a:stretch>
            <a:fillRect/>
          </a:stretch>
        </p:blipFill>
        <p:spPr>
          <a:xfrm>
            <a:off x="1302629" y="2526479"/>
            <a:ext cx="3105597" cy="2328615"/>
          </a:xfrm>
          <a:prstGeom prst="rect">
            <a:avLst/>
          </a:prstGeom>
        </p:spPr>
      </p:pic>
      <p:pic>
        <p:nvPicPr>
          <p:cNvPr id="7" name="图片 6"/>
          <p:cNvPicPr>
            <a:picLocks noChangeAspect="1"/>
          </p:cNvPicPr>
          <p:nvPr/>
        </p:nvPicPr>
        <p:blipFill>
          <a:blip r:embed="rId5"/>
          <a:stretch>
            <a:fillRect/>
          </a:stretch>
        </p:blipFill>
        <p:spPr>
          <a:xfrm>
            <a:off x="4408226" y="2573190"/>
            <a:ext cx="2981007" cy="2235196"/>
          </a:xfrm>
          <a:prstGeom prst="rect">
            <a:avLst/>
          </a:prstGeom>
        </p:spPr>
      </p:pic>
      <p:pic>
        <p:nvPicPr>
          <p:cNvPr id="8" name="图片 7"/>
          <p:cNvPicPr>
            <a:picLocks noChangeAspect="1"/>
          </p:cNvPicPr>
          <p:nvPr/>
        </p:nvPicPr>
        <p:blipFill>
          <a:blip r:embed="rId6"/>
          <a:stretch>
            <a:fillRect/>
          </a:stretch>
        </p:blipFill>
        <p:spPr>
          <a:xfrm>
            <a:off x="7605177" y="2616894"/>
            <a:ext cx="2864432" cy="2147787"/>
          </a:xfrm>
          <a:prstGeom prst="rect">
            <a:avLst/>
          </a:prstGeom>
        </p:spPr>
      </p:pic>
    </p:spTree>
    <p:extLst>
      <p:ext uri="{BB962C8B-B14F-4D97-AF65-F5344CB8AC3E}">
        <p14:creationId xmlns:p14="http://schemas.microsoft.com/office/powerpoint/2010/main" val="35388378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牛顿迭代法</a:t>
            </a:r>
            <a:endParaRPr lang="zh-CN" altLang="en-US" dirty="0"/>
          </a:p>
        </p:txBody>
      </p:sp>
      <p:sp>
        <p:nvSpPr>
          <p:cNvPr id="3" name="内容占位符 2"/>
          <p:cNvSpPr>
            <a:spLocks noGrp="1"/>
          </p:cNvSpPr>
          <p:nvPr>
            <p:ph idx="1"/>
          </p:nvPr>
        </p:nvSpPr>
        <p:spPr/>
        <p:txBody>
          <a:bodyPr/>
          <a:lstStyle/>
          <a:p>
            <a:r>
              <a:rPr lang="zh-CN" altLang="en-US" dirty="0" smtClean="0"/>
              <a:t>直接上图</a:t>
            </a:r>
            <a:endParaRPr lang="zh-CN" altLang="en-US" dirty="0"/>
          </a:p>
        </p:txBody>
      </p:sp>
      <p:sp>
        <p:nvSpPr>
          <p:cNvPr id="4" name="灯片编号占位符 3"/>
          <p:cNvSpPr>
            <a:spLocks noGrp="1"/>
          </p:cNvSpPr>
          <p:nvPr>
            <p:ph type="sldNum" sz="quarter" idx="12"/>
          </p:nvPr>
        </p:nvSpPr>
        <p:spPr/>
        <p:txBody>
          <a:bodyPr/>
          <a:lstStyle/>
          <a:p>
            <a:fld id="{40FA2741-BC5F-48E9-9E6B-CBACFFB28EA5}" type="slidenum">
              <a:rPr lang="zh-CN" altLang="en-US" smtClean="0"/>
              <a:t>70</a:t>
            </a:fld>
            <a:endParaRPr lang="zh-CN" altLang="en-US"/>
          </a:p>
        </p:txBody>
      </p:sp>
      <p:pic>
        <p:nvPicPr>
          <p:cNvPr id="5" name="内容占位符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71013"/>
            <a:ext cx="5181600" cy="3695643"/>
          </a:xfrm>
          <a:prstGeom prst="rect">
            <a:avLst/>
          </a:prstGeom>
        </p:spPr>
      </p:pic>
      <p:grpSp>
        <p:nvGrpSpPr>
          <p:cNvPr id="13" name="组合 12"/>
          <p:cNvGrpSpPr/>
          <p:nvPr/>
        </p:nvGrpSpPr>
        <p:grpSpPr>
          <a:xfrm>
            <a:off x="6453228" y="1848173"/>
            <a:ext cx="4823664" cy="4531663"/>
            <a:chOff x="369299" y="2262915"/>
            <a:chExt cx="4823664" cy="4531663"/>
          </a:xfrm>
        </p:grpSpPr>
        <p:pic>
          <p:nvPicPr>
            <p:cNvPr id="14" name="内容占位符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27841" y="4437856"/>
              <a:ext cx="2465122" cy="2231335"/>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9138" y="2262915"/>
              <a:ext cx="2337406" cy="2115731"/>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9299" y="4454373"/>
              <a:ext cx="2428625" cy="2198299"/>
            </a:xfrm>
            <a:prstGeom prst="rect">
              <a:avLst/>
            </a:prstGeom>
          </p:spPr>
        </p:pic>
        <p:pic>
          <p:nvPicPr>
            <p:cNvPr id="17" name="图片 16"/>
            <p:cNvPicPr>
              <a:picLocks noChangeAspect="1"/>
            </p:cNvPicPr>
            <p:nvPr/>
          </p:nvPicPr>
          <p:blipFill>
            <a:blip r:embed="rId6"/>
            <a:stretch>
              <a:fillRect/>
            </a:stretch>
          </p:blipFill>
          <p:spPr>
            <a:xfrm>
              <a:off x="3419550" y="6526830"/>
              <a:ext cx="1081703" cy="267748"/>
            </a:xfrm>
            <a:prstGeom prst="rect">
              <a:avLst/>
            </a:prstGeom>
          </p:spPr>
        </p:pic>
        <p:pic>
          <p:nvPicPr>
            <p:cNvPr id="18" name="图片 17"/>
            <p:cNvPicPr>
              <a:picLocks noChangeAspect="1"/>
            </p:cNvPicPr>
            <p:nvPr/>
          </p:nvPicPr>
          <p:blipFill>
            <a:blip r:embed="rId7"/>
            <a:stretch>
              <a:fillRect/>
            </a:stretch>
          </p:blipFill>
          <p:spPr>
            <a:xfrm>
              <a:off x="2297233" y="4224761"/>
              <a:ext cx="1001381" cy="273104"/>
            </a:xfrm>
            <a:prstGeom prst="rect">
              <a:avLst/>
            </a:prstGeom>
          </p:spPr>
        </p:pic>
        <p:pic>
          <p:nvPicPr>
            <p:cNvPr id="19" name="图片 18"/>
            <p:cNvPicPr>
              <a:picLocks noChangeAspect="1"/>
            </p:cNvPicPr>
            <p:nvPr/>
          </p:nvPicPr>
          <p:blipFill>
            <a:blip r:embed="rId8"/>
            <a:stretch>
              <a:fillRect/>
            </a:stretch>
          </p:blipFill>
          <p:spPr>
            <a:xfrm>
              <a:off x="1074889" y="6510765"/>
              <a:ext cx="1017444" cy="283813"/>
            </a:xfrm>
            <a:prstGeom prst="rect">
              <a:avLst/>
            </a:prstGeom>
          </p:spPr>
        </p:pic>
      </p:grpSp>
    </p:spTree>
    <p:extLst>
      <p:ext uri="{BB962C8B-B14F-4D97-AF65-F5344CB8AC3E}">
        <p14:creationId xmlns:p14="http://schemas.microsoft.com/office/powerpoint/2010/main" val="11027016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Levenberg</a:t>
            </a:r>
            <a:r>
              <a:rPr lang="en-US" altLang="zh-CN" dirty="0" smtClean="0"/>
              <a:t>–Marquardt </a:t>
            </a:r>
            <a:r>
              <a:rPr lang="zh-CN" altLang="en-US" dirty="0" smtClean="0"/>
              <a:t>算法</a:t>
            </a:r>
            <a:endParaRPr lang="zh-CN" altLang="en-US" dirty="0"/>
          </a:p>
        </p:txBody>
      </p:sp>
      <p:sp>
        <p:nvSpPr>
          <p:cNvPr id="3" name="内容占位符 2"/>
          <p:cNvSpPr>
            <a:spLocks noGrp="1"/>
          </p:cNvSpPr>
          <p:nvPr>
            <p:ph idx="1"/>
          </p:nvPr>
        </p:nvSpPr>
        <p:spPr/>
        <p:txBody>
          <a:bodyPr/>
          <a:lstStyle/>
          <a:p>
            <a:r>
              <a:rPr lang="zh-CN" altLang="en-US" dirty="0" smtClean="0"/>
              <a:t>迫不得已上个公式</a:t>
            </a:r>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40FA2741-BC5F-48E9-9E6B-CBACFFB28EA5}" type="slidenum">
              <a:rPr lang="zh-CN" altLang="en-US" smtClean="0"/>
              <a:t>71</a:t>
            </a:fld>
            <a:endParaRPr lang="zh-CN" altLang="en-US"/>
          </a:p>
        </p:txBody>
      </p:sp>
      <p:pic>
        <p:nvPicPr>
          <p:cNvPr id="5" name="图片 4"/>
          <p:cNvPicPr>
            <a:picLocks noChangeAspect="1"/>
          </p:cNvPicPr>
          <p:nvPr/>
        </p:nvPicPr>
        <p:blipFill>
          <a:blip r:embed="rId2"/>
          <a:stretch>
            <a:fillRect/>
          </a:stretch>
        </p:blipFill>
        <p:spPr>
          <a:xfrm>
            <a:off x="2955022" y="2593970"/>
            <a:ext cx="4410691" cy="1114581"/>
          </a:xfrm>
          <a:prstGeom prst="rect">
            <a:avLst/>
          </a:prstGeom>
        </p:spPr>
      </p:pic>
      <p:pic>
        <p:nvPicPr>
          <p:cNvPr id="6" name="图片 5"/>
          <p:cNvPicPr>
            <a:picLocks noChangeAspect="1"/>
          </p:cNvPicPr>
          <p:nvPr/>
        </p:nvPicPr>
        <p:blipFill>
          <a:blip r:embed="rId3"/>
          <a:stretch>
            <a:fillRect/>
          </a:stretch>
        </p:blipFill>
        <p:spPr>
          <a:xfrm>
            <a:off x="4232231" y="1847796"/>
            <a:ext cx="3429479" cy="362001"/>
          </a:xfrm>
          <a:prstGeom prst="rect">
            <a:avLst/>
          </a:prstGeom>
        </p:spPr>
      </p:pic>
    </p:spTree>
    <p:extLst>
      <p:ext uri="{BB962C8B-B14F-4D97-AF65-F5344CB8AC3E}">
        <p14:creationId xmlns:p14="http://schemas.microsoft.com/office/powerpoint/2010/main" val="3219343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BFGS </a:t>
            </a:r>
            <a:r>
              <a:rPr lang="zh-CN" altLang="en-US" dirty="0" smtClean="0"/>
              <a:t>算法</a:t>
            </a:r>
            <a:endParaRPr lang="zh-CN" altLang="en-US" dirty="0"/>
          </a:p>
        </p:txBody>
      </p:sp>
      <p:sp>
        <p:nvSpPr>
          <p:cNvPr id="3" name="内容占位符 2"/>
          <p:cNvSpPr>
            <a:spLocks noGrp="1"/>
          </p:cNvSpPr>
          <p:nvPr>
            <p:ph idx="1"/>
          </p:nvPr>
        </p:nvSpPr>
        <p:spPr/>
        <p:txBody>
          <a:bodyPr/>
          <a:lstStyle/>
          <a:p>
            <a:r>
              <a:rPr lang="zh-CN" altLang="en-US" dirty="0" smtClean="0"/>
              <a:t>名字是</a:t>
            </a:r>
            <a:endParaRPr lang="en-US" altLang="zh-CN" dirty="0" smtClean="0"/>
          </a:p>
        </p:txBody>
      </p:sp>
      <p:sp>
        <p:nvSpPr>
          <p:cNvPr id="4" name="灯片编号占位符 3"/>
          <p:cNvSpPr>
            <a:spLocks noGrp="1"/>
          </p:cNvSpPr>
          <p:nvPr>
            <p:ph type="sldNum" sz="quarter" idx="12"/>
          </p:nvPr>
        </p:nvSpPr>
        <p:spPr/>
        <p:txBody>
          <a:bodyPr/>
          <a:lstStyle/>
          <a:p>
            <a:fld id="{40FA2741-BC5F-48E9-9E6B-CBACFFB28EA5}" type="slidenum">
              <a:rPr lang="zh-CN" altLang="en-US" smtClean="0"/>
              <a:t>72</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7686" y="2284520"/>
            <a:ext cx="6503777" cy="4357531"/>
          </a:xfrm>
          <a:prstGeom prst="rect">
            <a:avLst/>
          </a:prstGeom>
        </p:spPr>
      </p:pic>
    </p:spTree>
    <p:extLst>
      <p:ext uri="{BB962C8B-B14F-4D97-AF65-F5344CB8AC3E}">
        <p14:creationId xmlns:p14="http://schemas.microsoft.com/office/powerpoint/2010/main" val="12401035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BFGS </a:t>
            </a:r>
            <a:r>
              <a:rPr lang="zh-CN" altLang="en-US" dirty="0" smtClean="0"/>
              <a:t>算法</a:t>
            </a:r>
            <a:r>
              <a:rPr lang="en-US" altLang="zh-CN" dirty="0" smtClean="0"/>
              <a:t>——</a:t>
            </a:r>
            <a:r>
              <a:rPr lang="zh-CN" altLang="en-US" dirty="0" smtClean="0"/>
              <a:t>唯一用了两页的算法</a:t>
            </a:r>
            <a:endParaRPr lang="zh-CN" altLang="en-US" dirty="0"/>
          </a:p>
        </p:txBody>
      </p:sp>
      <p:sp>
        <p:nvSpPr>
          <p:cNvPr id="3" name="内容占位符 2"/>
          <p:cNvSpPr>
            <a:spLocks noGrp="1"/>
          </p:cNvSpPr>
          <p:nvPr>
            <p:ph idx="1"/>
          </p:nvPr>
        </p:nvSpPr>
        <p:spPr/>
        <p:txBody>
          <a:bodyPr/>
          <a:lstStyle/>
          <a:p>
            <a:r>
              <a:rPr lang="zh-CN" altLang="en-US" dirty="0" smtClean="0"/>
              <a:t>什么时候会使用这个算法？</a:t>
            </a:r>
            <a:endParaRPr lang="en-US" altLang="zh-CN" dirty="0" smtClean="0"/>
          </a:p>
          <a:p>
            <a:pPr lvl="1"/>
            <a:r>
              <a:rPr lang="zh-CN" altLang="en-US" dirty="0"/>
              <a:t>几乎</a:t>
            </a:r>
            <a:r>
              <a:rPr lang="zh-CN" altLang="en-US" dirty="0" smtClean="0"/>
              <a:t>不会使用这个算法</a:t>
            </a:r>
            <a:endParaRPr lang="en-US" altLang="zh-CN" dirty="0" smtClean="0"/>
          </a:p>
          <a:p>
            <a:r>
              <a:rPr lang="zh-CN" altLang="en-US" dirty="0" smtClean="0"/>
              <a:t>那么问题来了！</a:t>
            </a:r>
            <a:endParaRPr lang="en-US" altLang="zh-CN" dirty="0" smtClean="0"/>
          </a:p>
          <a:p>
            <a:pPr lvl="1"/>
            <a:endParaRPr lang="en-US" altLang="zh-CN" dirty="0" smtClean="0"/>
          </a:p>
          <a:p>
            <a:pPr lvl="1"/>
            <a:endParaRPr lang="en-US" altLang="zh-CN" dirty="0"/>
          </a:p>
          <a:p>
            <a:pPr lvl="1"/>
            <a:endParaRPr lang="en-US" altLang="zh-CN" dirty="0" smtClean="0"/>
          </a:p>
          <a:p>
            <a:pPr lvl="1"/>
            <a:endParaRPr lang="en-US" altLang="zh-CN" dirty="0" smtClean="0"/>
          </a:p>
          <a:p>
            <a:pPr lvl="1"/>
            <a:endParaRPr lang="en-US" altLang="zh-CN" dirty="0"/>
          </a:p>
          <a:p>
            <a:pPr lvl="1"/>
            <a:r>
              <a:rPr lang="zh-CN" altLang="en-US" dirty="0" smtClean="0"/>
              <a:t>因为有</a:t>
            </a:r>
            <a:r>
              <a:rPr lang="en-US" altLang="zh-CN" dirty="0" smtClean="0"/>
              <a:t>LBFGS</a:t>
            </a:r>
            <a:r>
              <a:rPr lang="zh-CN" altLang="en-US" dirty="0" smtClean="0"/>
              <a:t>算法存在</a:t>
            </a:r>
            <a:endParaRPr lang="en-US" altLang="zh-CN" dirty="0" smtClean="0"/>
          </a:p>
          <a:p>
            <a:pPr lvl="2"/>
            <a:r>
              <a:rPr lang="en-US" altLang="zh-CN" dirty="0" smtClean="0"/>
              <a:t>L</a:t>
            </a:r>
            <a:r>
              <a:rPr lang="zh-CN" altLang="en-US" dirty="0" smtClean="0"/>
              <a:t>代表</a:t>
            </a:r>
            <a:r>
              <a:rPr lang="en-US" altLang="zh-CN" dirty="0" smtClean="0"/>
              <a:t>Limit-memory</a:t>
            </a:r>
          </a:p>
          <a:p>
            <a:endParaRPr lang="zh-CN" altLang="en-US" dirty="0"/>
          </a:p>
        </p:txBody>
      </p:sp>
      <p:sp>
        <p:nvSpPr>
          <p:cNvPr id="4" name="灯片编号占位符 3"/>
          <p:cNvSpPr>
            <a:spLocks noGrp="1"/>
          </p:cNvSpPr>
          <p:nvPr>
            <p:ph type="sldNum" sz="quarter" idx="12"/>
          </p:nvPr>
        </p:nvSpPr>
        <p:spPr/>
        <p:txBody>
          <a:bodyPr/>
          <a:lstStyle/>
          <a:p>
            <a:fld id="{40FA2741-BC5F-48E9-9E6B-CBACFFB28EA5}" type="slidenum">
              <a:rPr lang="zh-CN" altLang="en-US" smtClean="0"/>
              <a:t>73</a:t>
            </a:fld>
            <a:endParaRPr lang="zh-CN" altLang="en-US"/>
          </a:p>
        </p:txBody>
      </p:sp>
      <p:sp>
        <p:nvSpPr>
          <p:cNvPr id="5" name="文本框 4"/>
          <p:cNvSpPr txBox="1"/>
          <p:nvPr/>
        </p:nvSpPr>
        <p:spPr>
          <a:xfrm>
            <a:off x="3567065" y="2725094"/>
            <a:ext cx="1059255"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Why</a:t>
            </a:r>
            <a:r>
              <a:rPr lang="zh-CN" altLang="en-US"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pic>
        <p:nvPicPr>
          <p:cNvPr id="1026" name="Picture 2" descr="“我已经 方了”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577" y="3162302"/>
            <a:ext cx="2466975" cy="18478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我已经 方了”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186759"/>
            <a:ext cx="2238375" cy="1850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17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additive="base">
                                        <p:cTn id="31" dur="500" fill="hold"/>
                                        <p:tgtEl>
                                          <p:spTgt spid="1026"/>
                                        </p:tgtEl>
                                        <p:attrNameLst>
                                          <p:attrName>ppt_x</p:attrName>
                                        </p:attrNameLst>
                                      </p:cBhvr>
                                      <p:tavLst>
                                        <p:tav tm="0">
                                          <p:val>
                                            <p:strVal val="#ppt_x"/>
                                          </p:val>
                                        </p:tav>
                                        <p:tav tm="100000">
                                          <p:val>
                                            <p:strVal val="#ppt_x"/>
                                          </p:val>
                                        </p:tav>
                                      </p:tavLst>
                                    </p:anim>
                                    <p:anim calcmode="lin" valueType="num">
                                      <p:cBhvr additive="base">
                                        <p:cTn id="3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 calcmode="lin" valueType="num">
                                      <p:cBhvr additive="base">
                                        <p:cTn id="37" dur="500" fill="hold"/>
                                        <p:tgtEl>
                                          <p:spTgt spid="1028"/>
                                        </p:tgtEl>
                                        <p:attrNameLst>
                                          <p:attrName>ppt_x</p:attrName>
                                        </p:attrNameLst>
                                      </p:cBhvr>
                                      <p:tavLst>
                                        <p:tav tm="0">
                                          <p:val>
                                            <p:strVal val="#ppt_x"/>
                                          </p:val>
                                        </p:tav>
                                        <p:tav tm="100000">
                                          <p:val>
                                            <p:strVal val="#ppt_x"/>
                                          </p:val>
                                        </p:tav>
                                      </p:tavLst>
                                    </p:anim>
                                    <p:anim calcmode="lin" valueType="num">
                                      <p:cBhvr additive="base">
                                        <p:cTn id="3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次梯度算法</a:t>
            </a:r>
            <a:endParaRPr lang="zh-CN" altLang="en-US" dirty="0"/>
          </a:p>
        </p:txBody>
      </p:sp>
      <p:sp>
        <p:nvSpPr>
          <p:cNvPr id="3" name="内容占位符 2"/>
          <p:cNvSpPr>
            <a:spLocks noGrp="1"/>
          </p:cNvSpPr>
          <p:nvPr>
            <p:ph idx="1"/>
          </p:nvPr>
        </p:nvSpPr>
        <p:spPr/>
        <p:txBody>
          <a:bodyPr/>
          <a:lstStyle/>
          <a:p>
            <a:r>
              <a:rPr lang="zh-CN" altLang="en-US" dirty="0"/>
              <a:t>几</a:t>
            </a:r>
            <a:r>
              <a:rPr lang="zh-CN" altLang="en-US" dirty="0" smtClean="0"/>
              <a:t>个关于次梯度</a:t>
            </a:r>
            <a:r>
              <a:rPr lang="zh-CN" altLang="en-US" dirty="0"/>
              <a:t>的例子（各个图的函数</a:t>
            </a:r>
            <a:r>
              <a:rPr lang="zh-CN" altLang="en-US"/>
              <a:t>形式</a:t>
            </a:r>
            <a:r>
              <a:rPr lang="zh-CN" altLang="en-US" smtClean="0"/>
              <a:t>位于</a:t>
            </a:r>
            <a:r>
              <a:rPr lang="zh-CN" altLang="en-US"/>
              <a:t>图片</a:t>
            </a:r>
            <a:r>
              <a:rPr lang="zh-CN" altLang="en-US" smtClean="0"/>
              <a:t>的</a:t>
            </a:r>
            <a:r>
              <a:rPr lang="zh-CN" altLang="en-US" dirty="0"/>
              <a:t>底部</a:t>
            </a:r>
            <a:r>
              <a:rPr lang="zh-CN" altLang="en-US" dirty="0" smtClean="0"/>
              <a:t>）</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a:t>本</a:t>
            </a:r>
            <a:r>
              <a:rPr lang="zh-CN" altLang="en-US" dirty="0" smtClean="0"/>
              <a:t>页最后定义次微分的概念</a:t>
            </a:r>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74</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874" y="2447924"/>
            <a:ext cx="4845050" cy="2277148"/>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924" y="2447924"/>
            <a:ext cx="4981575" cy="2277148"/>
          </a:xfrm>
          <a:prstGeom prst="rect">
            <a:avLst/>
          </a:prstGeom>
        </p:spPr>
      </p:pic>
      <p:pic>
        <p:nvPicPr>
          <p:cNvPr id="7" name="图片 6"/>
          <p:cNvPicPr>
            <a:picLocks noChangeAspect="1"/>
          </p:cNvPicPr>
          <p:nvPr/>
        </p:nvPicPr>
        <p:blipFill>
          <a:blip r:embed="rId4"/>
          <a:stretch>
            <a:fillRect/>
          </a:stretch>
        </p:blipFill>
        <p:spPr>
          <a:xfrm>
            <a:off x="2204505" y="5529234"/>
            <a:ext cx="7630590" cy="409632"/>
          </a:xfrm>
          <a:prstGeom prst="rect">
            <a:avLst/>
          </a:prstGeom>
        </p:spPr>
      </p:pic>
      <p:sp>
        <p:nvSpPr>
          <p:cNvPr id="8" name="文本框 7"/>
          <p:cNvSpPr txBox="1"/>
          <p:nvPr/>
        </p:nvSpPr>
        <p:spPr>
          <a:xfrm>
            <a:off x="4327805" y="3586498"/>
            <a:ext cx="2896859" cy="461665"/>
          </a:xfrm>
          <a:prstGeom prst="rect">
            <a:avLst/>
          </a:prstGeom>
          <a:noFill/>
        </p:spPr>
        <p:txBody>
          <a:bodyPr wrap="square" rtlCol="0">
            <a:spAutoFit/>
          </a:bodyPr>
          <a:lstStyle/>
          <a:p>
            <a:r>
              <a:rPr lang="zh-CN" altLang="en-US" sz="2400" b="1" dirty="0" smtClean="0">
                <a:solidFill>
                  <a:srgbClr val="FF0000"/>
                </a:solidFill>
              </a:rPr>
              <a:t>能回忆起点什么吗？</a:t>
            </a:r>
            <a:endParaRPr lang="zh-CN" altLang="en-US" sz="2400" b="1" dirty="0">
              <a:solidFill>
                <a:srgbClr val="FF0000"/>
              </a:solidFill>
            </a:endParaRPr>
          </a:p>
        </p:txBody>
      </p:sp>
    </p:spTree>
    <p:extLst>
      <p:ext uri="{BB962C8B-B14F-4D97-AF65-F5344CB8AC3E}">
        <p14:creationId xmlns:p14="http://schemas.microsoft.com/office/powerpoint/2010/main" val="16553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Bregman</a:t>
            </a:r>
            <a:r>
              <a:rPr lang="en-US" altLang="zh-CN" dirty="0" smtClean="0"/>
              <a:t> Projection</a:t>
            </a:r>
            <a:r>
              <a:rPr lang="zh-CN" altLang="en-US" dirty="0" smtClean="0"/>
              <a:t>问题</a:t>
            </a:r>
            <a:endParaRPr lang="zh-CN" altLang="en-US" dirty="0"/>
          </a:p>
        </p:txBody>
      </p:sp>
      <p:sp>
        <p:nvSpPr>
          <p:cNvPr id="3" name="内容占位符 2"/>
          <p:cNvSpPr>
            <a:spLocks noGrp="1"/>
          </p:cNvSpPr>
          <p:nvPr>
            <p:ph idx="1"/>
          </p:nvPr>
        </p:nvSpPr>
        <p:spPr/>
        <p:txBody>
          <a:bodyPr>
            <a:normAutofit/>
          </a:bodyPr>
          <a:lstStyle/>
          <a:p>
            <a:r>
              <a:rPr lang="zh-CN" altLang="en-US" dirty="0" smtClean="0"/>
              <a:t>首先回顾</a:t>
            </a:r>
            <a:r>
              <a:rPr lang="en-US" altLang="zh-CN" dirty="0" err="1" smtClean="0">
                <a:solidFill>
                  <a:srgbClr val="FF0000"/>
                </a:solidFill>
              </a:rPr>
              <a:t>Bregman</a:t>
            </a:r>
            <a:r>
              <a:rPr lang="en-US" altLang="zh-CN" dirty="0" smtClean="0">
                <a:solidFill>
                  <a:srgbClr val="FF0000"/>
                </a:solidFill>
              </a:rPr>
              <a:t> </a:t>
            </a:r>
            <a:r>
              <a:rPr lang="en-US" altLang="zh-CN" dirty="0" smtClean="0"/>
              <a:t>Divergence</a:t>
            </a:r>
            <a:r>
              <a:rPr lang="zh-CN" altLang="en-US" dirty="0" smtClean="0"/>
              <a:t>，</a:t>
            </a:r>
            <a:r>
              <a:rPr lang="zh-CN" altLang="en-US" dirty="0"/>
              <a:t>其中</a:t>
            </a:r>
            <a:r>
              <a:rPr lang="en-US" altLang="zh-CN" i="1" dirty="0"/>
              <a:t>F</a:t>
            </a:r>
            <a:r>
              <a:rPr lang="en-US" altLang="zh-CN" dirty="0"/>
              <a:t>(</a:t>
            </a:r>
            <a:r>
              <a:rPr lang="en-US" altLang="zh-CN" i="1" dirty="0"/>
              <a:t>x</a:t>
            </a:r>
            <a:r>
              <a:rPr lang="en-US" altLang="zh-CN" dirty="0"/>
              <a:t>) </a:t>
            </a:r>
            <a:r>
              <a:rPr lang="zh-CN" altLang="en-US" dirty="0"/>
              <a:t>是实值可微的凸函数</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然后回顾一下</a:t>
            </a:r>
            <a:r>
              <a:rPr lang="en-US" altLang="zh-CN" dirty="0" smtClean="0">
                <a:solidFill>
                  <a:srgbClr val="FF0000"/>
                </a:solidFill>
              </a:rPr>
              <a:t>Projection</a:t>
            </a:r>
            <a:r>
              <a:rPr lang="zh-CN" altLang="en-US" dirty="0" smtClean="0"/>
              <a:t>问题</a:t>
            </a:r>
            <a:endParaRPr lang="en-US" altLang="zh-CN" dirty="0" smtClean="0"/>
          </a:p>
          <a:p>
            <a:pPr lvl="1"/>
            <a:r>
              <a:rPr lang="zh-CN" altLang="en-US" dirty="0"/>
              <a:t>所谓</a:t>
            </a:r>
            <a:r>
              <a:rPr lang="en-US" altLang="zh-CN" dirty="0"/>
              <a:t>Projection </a:t>
            </a:r>
            <a:r>
              <a:rPr lang="zh-CN" altLang="en-US" dirty="0" smtClean="0"/>
              <a:t>指的是原始数据在另一个空间（或集合，下式中的  ）中残差（距离）最小的表示</a:t>
            </a:r>
            <a:endParaRPr lang="en-US" altLang="zh-CN" dirty="0" smtClean="0"/>
          </a:p>
          <a:p>
            <a:pPr lvl="1"/>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75</a:t>
            </a:fld>
            <a:endParaRPr lang="zh-CN" altLang="en-US" dirty="0"/>
          </a:p>
        </p:txBody>
      </p:sp>
      <p:pic>
        <p:nvPicPr>
          <p:cNvPr id="5" name="图片 4"/>
          <p:cNvPicPr>
            <a:picLocks noChangeAspect="1"/>
          </p:cNvPicPr>
          <p:nvPr/>
        </p:nvPicPr>
        <p:blipFill>
          <a:blip r:embed="rId2"/>
          <a:stretch>
            <a:fillRect/>
          </a:stretch>
        </p:blipFill>
        <p:spPr>
          <a:xfrm>
            <a:off x="2392129" y="2285372"/>
            <a:ext cx="5630061" cy="362001"/>
          </a:xfrm>
          <a:prstGeom prst="rect">
            <a:avLst/>
          </a:prstGeom>
        </p:spPr>
      </p:pic>
      <p:grpSp>
        <p:nvGrpSpPr>
          <p:cNvPr id="6" name="组合 5"/>
          <p:cNvGrpSpPr/>
          <p:nvPr/>
        </p:nvGrpSpPr>
        <p:grpSpPr>
          <a:xfrm>
            <a:off x="3387418" y="2782310"/>
            <a:ext cx="3639481" cy="1822616"/>
            <a:chOff x="4635118" y="1281282"/>
            <a:chExt cx="3639481" cy="1822616"/>
          </a:xfrm>
        </p:grpSpPr>
        <p:grpSp>
          <p:nvGrpSpPr>
            <p:cNvPr id="7" name="组合 6"/>
            <p:cNvGrpSpPr/>
            <p:nvPr/>
          </p:nvGrpSpPr>
          <p:grpSpPr>
            <a:xfrm>
              <a:off x="4906370" y="1281282"/>
              <a:ext cx="3368229" cy="1364255"/>
              <a:chOff x="5033915" y="4390176"/>
              <a:chExt cx="3749572" cy="2051867"/>
            </a:xfrm>
          </p:grpSpPr>
          <p:cxnSp>
            <p:nvCxnSpPr>
              <p:cNvPr id="9" name="直接箭头连接符 8"/>
              <p:cNvCxnSpPr/>
              <p:nvPr/>
            </p:nvCxnSpPr>
            <p:spPr>
              <a:xfrm flipV="1">
                <a:off x="5223850" y="4390931"/>
                <a:ext cx="0" cy="1965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 name="组合 9"/>
              <p:cNvGrpSpPr/>
              <p:nvPr/>
            </p:nvGrpSpPr>
            <p:grpSpPr>
              <a:xfrm>
                <a:off x="5033915" y="4390176"/>
                <a:ext cx="3749572" cy="2051867"/>
                <a:chOff x="5033915" y="4390176"/>
                <a:chExt cx="3749572" cy="2051867"/>
              </a:xfrm>
            </p:grpSpPr>
            <p:cxnSp>
              <p:nvCxnSpPr>
                <p:cNvPr id="11" name="直接箭头连接符 10"/>
                <p:cNvCxnSpPr/>
                <p:nvPr/>
              </p:nvCxnSpPr>
              <p:spPr>
                <a:xfrm>
                  <a:off x="5042780" y="6092982"/>
                  <a:ext cx="25621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任意多边形 11"/>
                <p:cNvSpPr/>
                <p:nvPr/>
              </p:nvSpPr>
              <p:spPr>
                <a:xfrm>
                  <a:off x="5060887" y="4390176"/>
                  <a:ext cx="1765426" cy="1147183"/>
                </a:xfrm>
                <a:custGeom>
                  <a:avLst/>
                  <a:gdLst>
                    <a:gd name="connsiteX0" fmla="*/ 0 w 1765426"/>
                    <a:gd name="connsiteY0" fmla="*/ 688064 h 1147183"/>
                    <a:gd name="connsiteX1" fmla="*/ 624689 w 1765426"/>
                    <a:gd name="connsiteY1" fmla="*/ 1140737 h 1147183"/>
                    <a:gd name="connsiteX2" fmla="*/ 1213164 w 1765426"/>
                    <a:gd name="connsiteY2" fmla="*/ 887240 h 1147183"/>
                    <a:gd name="connsiteX3" fmla="*/ 1765426 w 1765426"/>
                    <a:gd name="connsiteY3" fmla="*/ 0 h 1147183"/>
                  </a:gdLst>
                  <a:ahLst/>
                  <a:cxnLst>
                    <a:cxn ang="0">
                      <a:pos x="connsiteX0" y="connsiteY0"/>
                    </a:cxn>
                    <a:cxn ang="0">
                      <a:pos x="connsiteX1" y="connsiteY1"/>
                    </a:cxn>
                    <a:cxn ang="0">
                      <a:pos x="connsiteX2" y="connsiteY2"/>
                    </a:cxn>
                    <a:cxn ang="0">
                      <a:pos x="connsiteX3" y="connsiteY3"/>
                    </a:cxn>
                  </a:cxnLst>
                  <a:rect l="l" t="t" r="r" b="b"/>
                  <a:pathLst>
                    <a:path w="1765426" h="1147183">
                      <a:moveTo>
                        <a:pt x="0" y="688064"/>
                      </a:moveTo>
                      <a:cubicBezTo>
                        <a:pt x="211247" y="897802"/>
                        <a:pt x="422495" y="1107541"/>
                        <a:pt x="624689" y="1140737"/>
                      </a:cubicBezTo>
                      <a:cubicBezTo>
                        <a:pt x="826883" y="1173933"/>
                        <a:pt x="1023041" y="1077363"/>
                        <a:pt x="1213164" y="887240"/>
                      </a:cubicBezTo>
                      <a:cubicBezTo>
                        <a:pt x="1403287" y="697117"/>
                        <a:pt x="1584356" y="348558"/>
                        <a:pt x="1765426" y="0"/>
                      </a:cubicBezTo>
                    </a:path>
                  </a:pathLst>
                </a:cu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3" name="直接连接符 12"/>
                <p:cNvCxnSpPr/>
                <p:nvPr/>
              </p:nvCxnSpPr>
              <p:spPr>
                <a:xfrm flipV="1">
                  <a:off x="5323438" y="4680642"/>
                  <a:ext cx="1892174" cy="1285592"/>
                </a:xfrm>
                <a:prstGeom prst="line">
                  <a:avLst/>
                </a:prstGeom>
                <a:ln>
                  <a:solidFill>
                    <a:srgbClr val="0066FF"/>
                  </a:solidFill>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6129196" y="5413972"/>
                  <a:ext cx="0" cy="679010"/>
                </a:xfrm>
                <a:prstGeom prst="line">
                  <a:avLst/>
                </a:prstGeom>
                <a:ln>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5754325" y="5133403"/>
                      <a:ext cx="496244"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i="1">
                                <a:latin typeface="Cambria Math" panose="02040503050406030204" pitchFamily="18" charset="0"/>
                              </a:rPr>
                              <m:t>𝐹</m:t>
                            </m:r>
                            <m:d>
                              <m:dPr>
                                <m:ctrlPr>
                                  <a:rPr lang="en-US" altLang="zh-CN" sz="1100" i="1">
                                    <a:latin typeface="Cambria Math" charset="0"/>
                                  </a:rPr>
                                </m:ctrlPr>
                              </m:dPr>
                              <m:e>
                                <m:r>
                                  <a:rPr lang="en-US" altLang="zh-CN" sz="1100" i="1">
                                    <a:latin typeface="Cambria Math" panose="02040503050406030204" pitchFamily="18" charset="0"/>
                                  </a:rPr>
                                  <m:t>𝑞</m:t>
                                </m:r>
                              </m:e>
                            </m:d>
                          </m:oMath>
                        </m:oMathPara>
                      </a14:m>
                      <a:endParaRPr lang="zh-CN" altLang="en-US" sz="1100" dirty="0">
                        <a:latin typeface="Times New Roman" panose="02020603050405020304" pitchFamily="18" charset="0"/>
                        <a:cs typeface="Times New Roman" panose="02020603050405020304" pitchFamily="18" charset="0"/>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5754325" y="5133403"/>
                      <a:ext cx="496244" cy="393467"/>
                    </a:xfrm>
                    <a:prstGeom prst="rect">
                      <a:avLst/>
                    </a:prstGeom>
                    <a:blipFill rotWithShape="0">
                      <a:blip r:embed="rId10"/>
                      <a:stretch>
                        <a:fillRect/>
                      </a:stretch>
                    </a:blipFill>
                  </p:spPr>
                  <p:txBody>
                    <a:bodyPr/>
                    <a:lstStyle/>
                    <a:p>
                      <a:r>
                        <a:rPr lang="zh-CN" altLang="en-US">
                          <a:noFill/>
                        </a:rPr>
                        <a:t> </a:t>
                      </a:r>
                    </a:p>
                  </p:txBody>
                </p:sp>
              </mc:Fallback>
            </mc:AlternateContent>
            <p:cxnSp>
              <p:nvCxnSpPr>
                <p:cNvPr id="16" name="直接连接符 15"/>
                <p:cNvCxnSpPr/>
                <p:nvPr/>
              </p:nvCxnSpPr>
              <p:spPr>
                <a:xfrm>
                  <a:off x="6699565" y="4680642"/>
                  <a:ext cx="0" cy="1412340"/>
                </a:xfrm>
                <a:prstGeom prst="line">
                  <a:avLst/>
                </a:prstGeom>
                <a:ln>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文本框 16"/>
                    <p:cNvSpPr txBox="1"/>
                    <p:nvPr/>
                  </p:nvSpPr>
                  <p:spPr>
                    <a:xfrm>
                      <a:off x="6276597" y="4392396"/>
                      <a:ext cx="496244"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i="1" smtClean="0">
                                <a:latin typeface="Cambria Math" panose="02040503050406030204" pitchFamily="18" charset="0"/>
                              </a:rPr>
                              <m:t>𝐹</m:t>
                            </m:r>
                            <m:d>
                              <m:dPr>
                                <m:ctrlPr>
                                  <a:rPr lang="en-US" altLang="zh-CN" sz="1100" i="1">
                                    <a:latin typeface="Cambria Math" charset="0"/>
                                  </a:rPr>
                                </m:ctrlPr>
                              </m:dPr>
                              <m:e>
                                <m:r>
                                  <a:rPr lang="en-US" altLang="zh-CN" sz="1100" b="0" i="1" smtClean="0">
                                    <a:latin typeface="Cambria Math" panose="02040503050406030204" pitchFamily="18" charset="0"/>
                                  </a:rPr>
                                  <m:t>𝑝</m:t>
                                </m:r>
                              </m:e>
                            </m:d>
                          </m:oMath>
                        </m:oMathPara>
                      </a14:m>
                      <a:endParaRPr lang="zh-CN" altLang="en-US" sz="1100" dirty="0">
                        <a:latin typeface="Times New Roman" panose="02020603050405020304" pitchFamily="18" charset="0"/>
                        <a:cs typeface="Times New Roman" panose="02020603050405020304" pitchFamily="18" charset="0"/>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6276597" y="4392396"/>
                      <a:ext cx="496244" cy="39346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6704878" y="5033817"/>
                      <a:ext cx="2078609"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i="1" smtClean="0">
                                <a:latin typeface="Cambria Math" panose="02040503050406030204" pitchFamily="18" charset="0"/>
                              </a:rPr>
                              <m:t>𝐹</m:t>
                            </m:r>
                            <m:d>
                              <m:dPr>
                                <m:ctrlPr>
                                  <a:rPr lang="en-US" altLang="zh-CN" sz="1100" i="1">
                                    <a:latin typeface="Cambria Math" charset="0"/>
                                  </a:rPr>
                                </m:ctrlPr>
                              </m:dPr>
                              <m:e>
                                <m:r>
                                  <a:rPr lang="en-US" altLang="zh-CN" sz="1100" i="1">
                                    <a:latin typeface="Cambria Math" panose="02040503050406030204" pitchFamily="18" charset="0"/>
                                  </a:rPr>
                                  <m:t>𝑞</m:t>
                                </m:r>
                              </m:e>
                            </m:d>
                            <m:r>
                              <a:rPr lang="en-US" altLang="zh-CN" sz="1100" b="0" i="1" smtClean="0">
                                <a:latin typeface="Cambria Math" panose="02040503050406030204" pitchFamily="18" charset="0"/>
                              </a:rPr>
                              <m:t>+</m:t>
                            </m:r>
                            <m:d>
                              <m:dPr>
                                <m:begChr m:val="⟨"/>
                                <m:endChr m:val="⟩"/>
                                <m:ctrlPr>
                                  <a:rPr lang="en-US" altLang="zh-CN" sz="1100" i="1">
                                    <a:latin typeface="Cambria Math" charset="0"/>
                                  </a:rPr>
                                </m:ctrlPr>
                              </m:dPr>
                              <m:e>
                                <m:r>
                                  <a:rPr lang="en-US" altLang="zh-CN" sz="1100" i="1">
                                    <a:latin typeface="Cambria Math" panose="02040503050406030204" pitchFamily="18" charset="0"/>
                                    <a:ea typeface="Cambria Math" panose="02040503050406030204" pitchFamily="18" charset="0"/>
                                  </a:rPr>
                                  <m:t>𝛻</m:t>
                                </m:r>
                                <m:r>
                                  <a:rPr lang="en-US" altLang="zh-CN" sz="1100" i="1">
                                    <a:latin typeface="Cambria Math" panose="02040503050406030204" pitchFamily="18" charset="0"/>
                                    <a:ea typeface="Cambria Math" panose="02040503050406030204" pitchFamily="18" charset="0"/>
                                  </a:rPr>
                                  <m:t>𝐹</m:t>
                                </m:r>
                                <m:d>
                                  <m:dPr>
                                    <m:ctrlPr>
                                      <a:rPr lang="en-US" altLang="zh-CN" sz="1100" i="1">
                                        <a:latin typeface="Cambria Math" charset="0"/>
                                        <a:ea typeface="Cambria Math" panose="02040503050406030204" pitchFamily="18" charset="0"/>
                                      </a:rPr>
                                    </m:ctrlPr>
                                  </m:dPr>
                                  <m:e>
                                    <m:r>
                                      <a:rPr lang="en-US" altLang="zh-CN" sz="1100" i="1">
                                        <a:latin typeface="Cambria Math" panose="02040503050406030204" pitchFamily="18" charset="0"/>
                                        <a:ea typeface="Cambria Math" panose="02040503050406030204" pitchFamily="18" charset="0"/>
                                      </a:rPr>
                                      <m:t>𝑞</m:t>
                                    </m:r>
                                  </m:e>
                                </m:d>
                                <m:r>
                                  <a:rPr lang="en-US" altLang="zh-CN" sz="1100" i="1">
                                    <a:latin typeface="Cambria Math" panose="02040503050406030204" pitchFamily="18" charset="0"/>
                                    <a:ea typeface="Cambria Math" panose="02040503050406030204" pitchFamily="18" charset="0"/>
                                  </a:rPr>
                                  <m:t>, </m:t>
                                </m:r>
                                <m:r>
                                  <a:rPr lang="en-US" altLang="zh-CN" sz="1100" i="1">
                                    <a:latin typeface="Cambria Math" panose="02040503050406030204" pitchFamily="18" charset="0"/>
                                    <a:ea typeface="Cambria Math" panose="02040503050406030204" pitchFamily="18" charset="0"/>
                                  </a:rPr>
                                  <m:t>𝑝</m:t>
                                </m:r>
                                <m:r>
                                  <a:rPr lang="en-US" altLang="zh-CN" sz="1100" i="1">
                                    <a:latin typeface="Cambria Math" panose="02040503050406030204" pitchFamily="18" charset="0"/>
                                    <a:ea typeface="Cambria Math" panose="02040503050406030204" pitchFamily="18" charset="0"/>
                                  </a:rPr>
                                  <m:t>−</m:t>
                                </m:r>
                                <m:r>
                                  <a:rPr lang="en-US" altLang="zh-CN" sz="1100" i="1">
                                    <a:latin typeface="Cambria Math" panose="02040503050406030204" pitchFamily="18" charset="0"/>
                                    <a:ea typeface="Cambria Math" panose="02040503050406030204" pitchFamily="18" charset="0"/>
                                  </a:rPr>
                                  <m:t>𝑞</m:t>
                                </m:r>
                              </m:e>
                            </m:d>
                          </m:oMath>
                        </m:oMathPara>
                      </a14:m>
                      <a:endParaRPr lang="zh-CN" altLang="en-US" sz="1100" dirty="0">
                        <a:latin typeface="Times New Roman" panose="02020603050405020304" pitchFamily="18" charset="0"/>
                        <a:cs typeface="Times New Roman" panose="020206030504050203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704878" y="5033817"/>
                      <a:ext cx="2078609" cy="393467"/>
                    </a:xfrm>
                    <a:prstGeom prst="rect">
                      <a:avLst/>
                    </a:prstGeom>
                    <a:blipFill rotWithShape="0">
                      <a:blip r:embed="rId12"/>
                      <a:stretch>
                        <a:fillRect b="-2381"/>
                      </a:stretch>
                    </a:blipFill>
                  </p:spPr>
                  <p:txBody>
                    <a:bodyPr/>
                    <a:lstStyle/>
                    <a:p>
                      <a:r>
                        <a:rPr lang="zh-CN" altLang="en-US">
                          <a:noFill/>
                        </a:rPr>
                        <a:t> </a:t>
                      </a:r>
                    </a:p>
                  </p:txBody>
                </p:sp>
              </mc:Fallback>
            </mc:AlternateContent>
            <p:cxnSp>
              <p:nvCxnSpPr>
                <p:cNvPr id="19" name="直接箭头连接符 18"/>
                <p:cNvCxnSpPr/>
                <p:nvPr/>
              </p:nvCxnSpPr>
              <p:spPr>
                <a:xfrm flipH="1" flipV="1">
                  <a:off x="6719510" y="5033818"/>
                  <a:ext cx="287874" cy="995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右大括号 19"/>
                <p:cNvSpPr/>
                <p:nvPr/>
              </p:nvSpPr>
              <p:spPr>
                <a:xfrm>
                  <a:off x="6699564" y="4662835"/>
                  <a:ext cx="172015" cy="35317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1" name="文本框 20"/>
                    <p:cNvSpPr txBox="1"/>
                    <p:nvPr/>
                  </p:nvSpPr>
                  <p:spPr>
                    <a:xfrm>
                      <a:off x="6846257" y="4680641"/>
                      <a:ext cx="725973"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100" i="1">
                                    <a:latin typeface="Cambria Math" charset="0"/>
                                  </a:rPr>
                                </m:ctrlPr>
                              </m:sSubPr>
                              <m:e>
                                <m:r>
                                  <a:rPr lang="en-US" altLang="zh-CN" sz="1100" i="1">
                                    <a:latin typeface="Cambria Math" panose="02040503050406030204" pitchFamily="18" charset="0"/>
                                  </a:rPr>
                                  <m:t>𝐷</m:t>
                                </m:r>
                              </m:e>
                              <m:sub>
                                <m:r>
                                  <a:rPr lang="en-US" altLang="zh-CN" sz="1100" i="1">
                                    <a:latin typeface="Cambria Math" panose="02040503050406030204" pitchFamily="18" charset="0"/>
                                  </a:rPr>
                                  <m:t>𝐹</m:t>
                                </m:r>
                              </m:sub>
                            </m:sSub>
                            <m:d>
                              <m:dPr>
                                <m:ctrlPr>
                                  <a:rPr lang="en-US" altLang="zh-CN" sz="1100" i="1">
                                    <a:latin typeface="Cambria Math" charset="0"/>
                                  </a:rPr>
                                </m:ctrlPr>
                              </m:dPr>
                              <m:e>
                                <m:r>
                                  <a:rPr lang="en-US" altLang="zh-CN" sz="1100" i="1">
                                    <a:latin typeface="Cambria Math" panose="02040503050406030204" pitchFamily="18" charset="0"/>
                                  </a:rPr>
                                  <m:t>𝑝</m:t>
                                </m:r>
                                <m:r>
                                  <a:rPr lang="en-US" altLang="zh-CN" sz="1100" i="1">
                                    <a:latin typeface="Cambria Math" panose="02040503050406030204" pitchFamily="18" charset="0"/>
                                  </a:rPr>
                                  <m:t>,</m:t>
                                </m:r>
                                <m:r>
                                  <a:rPr lang="en-US" altLang="zh-CN" sz="1100" i="1">
                                    <a:latin typeface="Cambria Math" panose="02040503050406030204" pitchFamily="18" charset="0"/>
                                  </a:rPr>
                                  <m:t>𝑞</m:t>
                                </m:r>
                              </m:e>
                            </m:d>
                          </m:oMath>
                        </m:oMathPara>
                      </a14:m>
                      <a:endParaRPr lang="zh-CN" altLang="en-US" sz="110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6846257" y="4680641"/>
                      <a:ext cx="725973" cy="39346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5995752" y="6030767"/>
                      <a:ext cx="273773"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cs typeface="Times New Roman" panose="02020603050405020304" pitchFamily="18" charset="0"/>
                              </a:rPr>
                              <m:t>𝑞</m:t>
                            </m:r>
                          </m:oMath>
                        </m:oMathPara>
                      </a14:m>
                      <a:endParaRPr lang="en-US" altLang="zh-CN" sz="1100" b="0" dirty="0" smtClean="0">
                        <a:latin typeface="Times New Roman" panose="02020603050405020304" pitchFamily="18" charset="0"/>
                        <a:cs typeface="Times New Roman" panose="02020603050405020304" pitchFamily="18"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5995752" y="6030767"/>
                      <a:ext cx="273773" cy="393467"/>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6562677" y="6048576"/>
                      <a:ext cx="273773" cy="3934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cs typeface="Times New Roman" panose="02020603050405020304" pitchFamily="18" charset="0"/>
                              </a:rPr>
                              <m:t>𝑝</m:t>
                            </m:r>
                          </m:oMath>
                        </m:oMathPara>
                      </a14:m>
                      <a:endParaRPr lang="en-US" altLang="zh-CN" sz="1100" b="0" dirty="0" smtClean="0">
                        <a:latin typeface="Times New Roman" panose="02020603050405020304" pitchFamily="18" charset="0"/>
                        <a:cs typeface="Times New Roman" panose="02020603050405020304" pitchFamily="18"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6562677" y="6048576"/>
                      <a:ext cx="273773" cy="393467"/>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5033915" y="6005674"/>
                      <a:ext cx="273773"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300" b="0" i="1" smtClean="0">
                                <a:latin typeface="Cambria Math" panose="02040503050406030204" pitchFamily="18" charset="0"/>
                                <a:cs typeface="Times New Roman" panose="02020603050405020304" pitchFamily="18" charset="0"/>
                              </a:rPr>
                              <m:t>𝑜</m:t>
                            </m:r>
                          </m:oMath>
                        </m:oMathPara>
                      </a14:m>
                      <a:endParaRPr lang="en-US" altLang="zh-CN" sz="1300" b="0" dirty="0" smtClean="0">
                        <a:latin typeface="Times New Roman" panose="02020603050405020304" pitchFamily="18" charset="0"/>
                        <a:cs typeface="Times New Roman" panose="02020603050405020304" pitchFamily="18" charset="0"/>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5033915" y="6005674"/>
                      <a:ext cx="273773" cy="292388"/>
                    </a:xfrm>
                    <a:prstGeom prst="rect">
                      <a:avLst/>
                    </a:prstGeom>
                    <a:blipFill rotWithShape="0">
                      <a:blip r:embed="rId16"/>
                      <a:stretch>
                        <a:fillRect/>
                      </a:stretch>
                    </a:blipFill>
                  </p:spPr>
                  <p:txBody>
                    <a:bodyPr/>
                    <a:lstStyle/>
                    <a:p>
                      <a:r>
                        <a:rPr lang="zh-CN" altLang="en-US">
                          <a:noFill/>
                        </a:rPr>
                        <a:t> </a:t>
                      </a:r>
                    </a:p>
                  </p:txBody>
                </p:sp>
              </mc:Fallback>
            </mc:AlternateContent>
          </p:grpSp>
        </p:grpSp>
        <p:sp>
          <p:nvSpPr>
            <p:cNvPr id="8" name="文本框 7"/>
            <p:cNvSpPr txBox="1"/>
            <p:nvPr/>
          </p:nvSpPr>
          <p:spPr>
            <a:xfrm>
              <a:off x="4635118" y="2734566"/>
              <a:ext cx="3220872" cy="369332"/>
            </a:xfrm>
            <a:prstGeom prst="rect">
              <a:avLst/>
            </a:prstGeom>
            <a:noFill/>
          </p:spPr>
          <p:txBody>
            <a:bodyPr wrap="square" rtlCol="0">
              <a:spAutoFit/>
            </a:bodyPr>
            <a:lstStyle/>
            <a:p>
              <a:pPr algn="ctr"/>
              <a:r>
                <a:rPr lang="en-US" altLang="zh-CN" dirty="0" err="1" smtClean="0">
                  <a:latin typeface="Times New Roman" panose="02020603050405020304" pitchFamily="18" charset="0"/>
                  <a:cs typeface="Times New Roman" panose="02020603050405020304" pitchFamily="18" charset="0"/>
                </a:rPr>
                <a:t>Bregman</a:t>
              </a:r>
              <a:r>
                <a:rPr lang="en-US" altLang="zh-CN" dirty="0" smtClean="0">
                  <a:latin typeface="Times New Roman" panose="02020603050405020304" pitchFamily="18" charset="0"/>
                  <a:cs typeface="Times New Roman" panose="02020603050405020304" pitchFamily="18" charset="0"/>
                </a:rPr>
                <a:t> Divergence </a:t>
              </a:r>
              <a:r>
                <a:rPr lang="zh-CN" altLang="en-US" dirty="0" smtClean="0">
                  <a:latin typeface="Times New Roman" panose="02020603050405020304" pitchFamily="18" charset="0"/>
                  <a:cs typeface="Times New Roman" panose="02020603050405020304" pitchFamily="18" charset="0"/>
                </a:rPr>
                <a:t>示意图</a:t>
              </a:r>
              <a:endParaRPr lang="zh-CN" altLang="en-US" dirty="0">
                <a:latin typeface="Times New Roman" panose="02020603050405020304" pitchFamily="18" charset="0"/>
                <a:cs typeface="Times New Roman" panose="02020603050405020304" pitchFamily="18" charset="0"/>
              </a:endParaRPr>
            </a:p>
          </p:txBody>
        </p:sp>
      </p:grpSp>
      <p:pic>
        <p:nvPicPr>
          <p:cNvPr id="25" name="图片 24"/>
          <p:cNvPicPr>
            <a:picLocks noChangeAspect="1"/>
          </p:cNvPicPr>
          <p:nvPr/>
        </p:nvPicPr>
        <p:blipFill>
          <a:blip r:embed="rId17"/>
          <a:stretch>
            <a:fillRect/>
          </a:stretch>
        </p:blipFill>
        <p:spPr>
          <a:xfrm>
            <a:off x="4907890" y="6129013"/>
            <a:ext cx="1543265" cy="381053"/>
          </a:xfrm>
          <a:prstGeom prst="rect">
            <a:avLst/>
          </a:prstGeom>
        </p:spPr>
      </p:pic>
      <p:pic>
        <p:nvPicPr>
          <p:cNvPr id="26" name="图片 25"/>
          <p:cNvPicPr>
            <a:picLocks noChangeAspect="1"/>
          </p:cNvPicPr>
          <p:nvPr/>
        </p:nvPicPr>
        <p:blipFill>
          <a:blip r:embed="rId18"/>
          <a:stretch>
            <a:fillRect/>
          </a:stretch>
        </p:blipFill>
        <p:spPr>
          <a:xfrm>
            <a:off x="10306038" y="5424469"/>
            <a:ext cx="171474" cy="257211"/>
          </a:xfrm>
          <a:prstGeom prst="rect">
            <a:avLst/>
          </a:prstGeom>
        </p:spPr>
      </p:pic>
    </p:spTree>
    <p:extLst>
      <p:ext uri="{BB962C8B-B14F-4D97-AF65-F5344CB8AC3E}">
        <p14:creationId xmlns:p14="http://schemas.microsoft.com/office/powerpoint/2010/main" val="14060565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拉格朗日对偶问题</a:t>
            </a:r>
            <a:endParaRPr lang="zh-CN" altLang="en-US" dirty="0"/>
          </a:p>
        </p:txBody>
      </p:sp>
      <p:sp>
        <p:nvSpPr>
          <p:cNvPr id="4" name="灯片编号占位符 3"/>
          <p:cNvSpPr>
            <a:spLocks noGrp="1"/>
          </p:cNvSpPr>
          <p:nvPr>
            <p:ph type="sldNum" sz="quarter" idx="12"/>
          </p:nvPr>
        </p:nvSpPr>
        <p:spPr/>
        <p:txBody>
          <a:bodyPr/>
          <a:lstStyle/>
          <a:p>
            <a:fld id="{40FA2741-BC5F-48E9-9E6B-CBACFFB28EA5}" type="slidenum">
              <a:rPr lang="zh-CN" altLang="en-US" smtClean="0"/>
              <a:t>76</a:t>
            </a:fld>
            <a:endParaRPr lang="zh-CN" altLang="en-US"/>
          </a:p>
        </p:txBody>
      </p:sp>
      <p:sp>
        <p:nvSpPr>
          <p:cNvPr id="6" name="任意多边形 5"/>
          <p:cNvSpPr/>
          <p:nvPr/>
        </p:nvSpPr>
        <p:spPr>
          <a:xfrm>
            <a:off x="2027976" y="3078178"/>
            <a:ext cx="2480650" cy="679140"/>
          </a:xfrm>
          <a:custGeom>
            <a:avLst/>
            <a:gdLst>
              <a:gd name="connsiteX0" fmla="*/ 0 w 2480650"/>
              <a:gd name="connsiteY0" fmla="*/ 45268 h 679140"/>
              <a:gd name="connsiteX1" fmla="*/ 1258432 w 2480650"/>
              <a:gd name="connsiteY1" fmla="*/ 679010 h 679140"/>
              <a:gd name="connsiteX2" fmla="*/ 2480650 w 2480650"/>
              <a:gd name="connsiteY2" fmla="*/ 0 h 679140"/>
            </a:gdLst>
            <a:ahLst/>
            <a:cxnLst>
              <a:cxn ang="0">
                <a:pos x="connsiteX0" y="connsiteY0"/>
              </a:cxn>
              <a:cxn ang="0">
                <a:pos x="connsiteX1" y="connsiteY1"/>
              </a:cxn>
              <a:cxn ang="0">
                <a:pos x="connsiteX2" y="connsiteY2"/>
              </a:cxn>
            </a:cxnLst>
            <a:rect l="l" t="t" r="r" b="b"/>
            <a:pathLst>
              <a:path w="2480650" h="679140">
                <a:moveTo>
                  <a:pt x="0" y="45268"/>
                </a:moveTo>
                <a:cubicBezTo>
                  <a:pt x="422495" y="365911"/>
                  <a:pt x="844990" y="686555"/>
                  <a:pt x="1258432" y="679010"/>
                </a:cubicBezTo>
                <a:cubicBezTo>
                  <a:pt x="1671874" y="671465"/>
                  <a:pt x="2076262" y="335732"/>
                  <a:pt x="2480650" y="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内容占位符 2"/>
          <p:cNvSpPr>
            <a:spLocks noGrp="1"/>
          </p:cNvSpPr>
          <p:nvPr>
            <p:ph idx="1"/>
          </p:nvPr>
        </p:nvSpPr>
        <p:spPr>
          <a:xfrm>
            <a:off x="838200" y="1834678"/>
            <a:ext cx="10515600" cy="4351338"/>
          </a:xfrm>
        </p:spPr>
        <p:txBody>
          <a:bodyPr/>
          <a:lstStyle/>
          <a:p>
            <a:r>
              <a:rPr lang="zh-CN" altLang="en-US" dirty="0" smtClean="0"/>
              <a:t>结论是：无论原问题是不是凸的，其对偶问题都是凹函数</a:t>
            </a:r>
            <a:endParaRPr lang="en-US" altLang="zh-CN" dirty="0" smtClean="0"/>
          </a:p>
          <a:p>
            <a:r>
              <a:rPr lang="en-US" altLang="zh-CN" dirty="0" smtClean="0"/>
              <a:t>Why</a:t>
            </a:r>
            <a:r>
              <a:rPr lang="zh-CN" altLang="en-US" dirty="0" smtClean="0"/>
              <a:t>？</a:t>
            </a:r>
            <a:endParaRPr lang="zh-CN" altLang="en-US" dirty="0"/>
          </a:p>
        </p:txBody>
      </p:sp>
      <p:cxnSp>
        <p:nvCxnSpPr>
          <p:cNvPr id="33" name="直接连接符 32"/>
          <p:cNvCxnSpPr/>
          <p:nvPr/>
        </p:nvCxnSpPr>
        <p:spPr>
          <a:xfrm>
            <a:off x="1828800" y="3014931"/>
            <a:ext cx="1086416" cy="7967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706989" y="3766241"/>
            <a:ext cx="1312748" cy="148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133600" y="3319731"/>
            <a:ext cx="1476281" cy="7244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286000" y="3472131"/>
            <a:ext cx="1628681" cy="5720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3425792" y="2800819"/>
            <a:ext cx="1492689" cy="1133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3396937" y="2883962"/>
            <a:ext cx="1592749" cy="9670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3067616" y="3022479"/>
            <a:ext cx="1811073" cy="99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732585" y="3189271"/>
            <a:ext cx="1596806" cy="694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290248" y="3569776"/>
            <a:ext cx="1624433" cy="4197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1583411" y="4762290"/>
            <a:ext cx="3684761" cy="1219163"/>
            <a:chOff x="6228784" y="3051018"/>
            <a:chExt cx="3684761" cy="1219163"/>
          </a:xfrm>
        </p:grpSpPr>
        <p:sp>
          <p:nvSpPr>
            <p:cNvPr id="46" name="任意多边形 45"/>
            <p:cNvSpPr/>
            <p:nvPr/>
          </p:nvSpPr>
          <p:spPr>
            <a:xfrm>
              <a:off x="6228784" y="3051018"/>
              <a:ext cx="3684761" cy="698709"/>
            </a:xfrm>
            <a:custGeom>
              <a:avLst/>
              <a:gdLst>
                <a:gd name="connsiteX0" fmla="*/ 0 w 3684761"/>
                <a:gd name="connsiteY0" fmla="*/ 0 h 698709"/>
                <a:gd name="connsiteX1" fmla="*/ 570368 w 3684761"/>
                <a:gd name="connsiteY1" fmla="*/ 697117 h 698709"/>
                <a:gd name="connsiteX2" fmla="*/ 2082297 w 3684761"/>
                <a:gd name="connsiteY2" fmla="*/ 199176 h 698709"/>
                <a:gd name="connsiteX3" fmla="*/ 3684761 w 3684761"/>
                <a:gd name="connsiteY3" fmla="*/ 488887 h 698709"/>
              </a:gdLst>
              <a:ahLst/>
              <a:cxnLst>
                <a:cxn ang="0">
                  <a:pos x="connsiteX0" y="connsiteY0"/>
                </a:cxn>
                <a:cxn ang="0">
                  <a:pos x="connsiteX1" y="connsiteY1"/>
                </a:cxn>
                <a:cxn ang="0">
                  <a:pos x="connsiteX2" y="connsiteY2"/>
                </a:cxn>
                <a:cxn ang="0">
                  <a:pos x="connsiteX3" y="connsiteY3"/>
                </a:cxn>
              </a:cxnLst>
              <a:rect l="l" t="t" r="r" b="b"/>
              <a:pathLst>
                <a:path w="3684761" h="698709">
                  <a:moveTo>
                    <a:pt x="0" y="0"/>
                  </a:moveTo>
                  <a:cubicBezTo>
                    <a:pt x="111659" y="331960"/>
                    <a:pt x="223319" y="663921"/>
                    <a:pt x="570368" y="697117"/>
                  </a:cubicBezTo>
                  <a:cubicBezTo>
                    <a:pt x="917417" y="730313"/>
                    <a:pt x="1563232" y="233881"/>
                    <a:pt x="2082297" y="199176"/>
                  </a:cubicBezTo>
                  <a:cubicBezTo>
                    <a:pt x="2601362" y="164471"/>
                    <a:pt x="3143061" y="326679"/>
                    <a:pt x="3684761" y="488887"/>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4" name="任意多边形 53"/>
            <p:cNvSpPr/>
            <p:nvPr/>
          </p:nvSpPr>
          <p:spPr>
            <a:xfrm>
              <a:off x="6406267" y="3708842"/>
              <a:ext cx="1702051" cy="561339"/>
            </a:xfrm>
            <a:custGeom>
              <a:avLst/>
              <a:gdLst>
                <a:gd name="connsiteX0" fmla="*/ 0 w 1702051"/>
                <a:gd name="connsiteY0" fmla="*/ 543232 h 561339"/>
                <a:gd name="connsiteX1" fmla="*/ 860079 w 1702051"/>
                <a:gd name="connsiteY1" fmla="*/ 24 h 561339"/>
                <a:gd name="connsiteX2" fmla="*/ 1702051 w 1702051"/>
                <a:gd name="connsiteY2" fmla="*/ 561339 h 561339"/>
              </a:gdLst>
              <a:ahLst/>
              <a:cxnLst>
                <a:cxn ang="0">
                  <a:pos x="connsiteX0" y="connsiteY0"/>
                </a:cxn>
                <a:cxn ang="0">
                  <a:pos x="connsiteX1" y="connsiteY1"/>
                </a:cxn>
                <a:cxn ang="0">
                  <a:pos x="connsiteX2" y="connsiteY2"/>
                </a:cxn>
              </a:cxnLst>
              <a:rect l="l" t="t" r="r" b="b"/>
              <a:pathLst>
                <a:path w="1702051" h="561339">
                  <a:moveTo>
                    <a:pt x="0" y="543232"/>
                  </a:moveTo>
                  <a:cubicBezTo>
                    <a:pt x="288202" y="270119"/>
                    <a:pt x="576404" y="-2994"/>
                    <a:pt x="860079" y="24"/>
                  </a:cubicBezTo>
                  <a:cubicBezTo>
                    <a:pt x="1143754" y="3042"/>
                    <a:pt x="1422902" y="282190"/>
                    <a:pt x="1702051" y="56133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8213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xEl>
                                              <p:pRg st="1" end="1"/>
                                            </p:txEl>
                                          </p:spTgt>
                                        </p:tgtEl>
                                        <p:attrNameLst>
                                          <p:attrName>style.visibility</p:attrName>
                                        </p:attrNameLst>
                                      </p:cBhvr>
                                      <p:to>
                                        <p:strVal val="visible"/>
                                      </p:to>
                                    </p:set>
                                    <p:anim calcmode="lin" valueType="num">
                                      <p:cBhvr additive="base">
                                        <p:cTn id="7" dur="500" fill="hold"/>
                                        <p:tgtEl>
                                          <p:spTgt spid="3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fill="hold"/>
                                        <p:tgtEl>
                                          <p:spTgt spid="40"/>
                                        </p:tgtEl>
                                        <p:attrNameLst>
                                          <p:attrName>ppt_x</p:attrName>
                                        </p:attrNameLst>
                                      </p:cBhvr>
                                      <p:tavLst>
                                        <p:tav tm="0">
                                          <p:val>
                                            <p:strVal val="#ppt_x"/>
                                          </p:val>
                                        </p:tav>
                                        <p:tav tm="100000">
                                          <p:val>
                                            <p:strVal val="#ppt_x"/>
                                          </p:val>
                                        </p:tav>
                                      </p:tavLst>
                                    </p:anim>
                                    <p:anim calcmode="lin" valueType="num">
                                      <p:cBhvr additive="base">
                                        <p:cTn id="22" dur="500" fill="hold"/>
                                        <p:tgtEl>
                                          <p:spTgt spid="4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ppt_x"/>
                                          </p:val>
                                        </p:tav>
                                        <p:tav tm="100000">
                                          <p:val>
                                            <p:strVal val="#ppt_x"/>
                                          </p:val>
                                        </p:tav>
                                      </p:tavLst>
                                    </p:anim>
                                    <p:anim calcmode="lin" valueType="num">
                                      <p:cBhvr additive="base">
                                        <p:cTn id="26" dur="500" fill="hold"/>
                                        <p:tgtEl>
                                          <p:spTgt spid="3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ppt_x"/>
                                          </p:val>
                                        </p:tav>
                                        <p:tav tm="100000">
                                          <p:val>
                                            <p:strVal val="#ppt_x"/>
                                          </p:val>
                                        </p:tav>
                                      </p:tavLst>
                                    </p:anim>
                                    <p:anim calcmode="lin" valueType="num">
                                      <p:cBhvr additive="base">
                                        <p:cTn id="30" dur="500" fill="hold"/>
                                        <p:tgtEl>
                                          <p:spTgt spid="3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ppt_x"/>
                                          </p:val>
                                        </p:tav>
                                        <p:tav tm="100000">
                                          <p:val>
                                            <p:strVal val="#ppt_x"/>
                                          </p:val>
                                        </p:tav>
                                      </p:tavLst>
                                    </p:anim>
                                    <p:anim calcmode="lin" valueType="num">
                                      <p:cBhvr additive="base">
                                        <p:cTn id="34" dur="500" fill="hold"/>
                                        <p:tgtEl>
                                          <p:spTgt spid="3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ppt_x"/>
                                          </p:val>
                                        </p:tav>
                                        <p:tav tm="100000">
                                          <p:val>
                                            <p:strVal val="#ppt_x"/>
                                          </p:val>
                                        </p:tav>
                                      </p:tavLst>
                                    </p:anim>
                                    <p:anim calcmode="lin" valueType="num">
                                      <p:cBhvr additive="base">
                                        <p:cTn id="38" dur="500" fill="hold"/>
                                        <p:tgtEl>
                                          <p:spTgt spid="3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additive="base">
                                        <p:cTn id="41" dur="500" fill="hold"/>
                                        <p:tgtEl>
                                          <p:spTgt spid="37"/>
                                        </p:tgtEl>
                                        <p:attrNameLst>
                                          <p:attrName>ppt_x</p:attrName>
                                        </p:attrNameLst>
                                      </p:cBhvr>
                                      <p:tavLst>
                                        <p:tav tm="0">
                                          <p:val>
                                            <p:strVal val="#ppt_x"/>
                                          </p:val>
                                        </p:tav>
                                        <p:tav tm="100000">
                                          <p:val>
                                            <p:strVal val="#ppt_x"/>
                                          </p:val>
                                        </p:tav>
                                      </p:tavLst>
                                    </p:anim>
                                    <p:anim calcmode="lin" valueType="num">
                                      <p:cBhvr additive="base">
                                        <p:cTn id="42" dur="500" fill="hold"/>
                                        <p:tgtEl>
                                          <p:spTgt spid="37"/>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5"/>
                                        </p:tgtEl>
                                        <p:attrNameLst>
                                          <p:attrName>style.visibility</p:attrName>
                                        </p:attrNameLst>
                                      </p:cBhvr>
                                      <p:to>
                                        <p:strVal val="visible"/>
                                      </p:to>
                                    </p:set>
                                    <p:anim calcmode="lin" valueType="num">
                                      <p:cBhvr additive="base">
                                        <p:cTn id="56" dur="500" fill="hold"/>
                                        <p:tgtEl>
                                          <p:spTgt spid="55"/>
                                        </p:tgtEl>
                                        <p:attrNameLst>
                                          <p:attrName>ppt_x</p:attrName>
                                        </p:attrNameLst>
                                      </p:cBhvr>
                                      <p:tavLst>
                                        <p:tav tm="0">
                                          <p:val>
                                            <p:strVal val="#ppt_x"/>
                                          </p:val>
                                        </p:tav>
                                        <p:tav tm="100000">
                                          <p:val>
                                            <p:strVal val="#ppt_x"/>
                                          </p:val>
                                        </p:tav>
                                      </p:tavLst>
                                    </p:anim>
                                    <p:anim calcmode="lin" valueType="num">
                                      <p:cBhvr additive="base">
                                        <p:cTn id="57"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Times New Roman" panose="02020603050405020304" pitchFamily="18" charset="0"/>
              </a:rPr>
              <a:t>随机梯度下降（</a:t>
            </a:r>
            <a:r>
              <a:rPr lang="en-US" altLang="zh-CN" dirty="0" smtClean="0">
                <a:latin typeface="Times New Roman" panose="02020603050405020304" pitchFamily="18" charset="0"/>
              </a:rPr>
              <a:t>SGD</a:t>
            </a:r>
            <a:r>
              <a:rPr lang="zh-CN" altLang="en-US" dirty="0" smtClean="0">
                <a:latin typeface="Times New Roman" panose="02020603050405020304" pitchFamily="18" charset="0"/>
              </a:rPr>
              <a:t>）</a:t>
            </a:r>
            <a:endParaRPr lang="zh-CN" altLang="en-US" dirty="0"/>
          </a:p>
        </p:txBody>
      </p:sp>
      <p:sp>
        <p:nvSpPr>
          <p:cNvPr id="3" name="内容占位符 2"/>
          <p:cNvSpPr>
            <a:spLocks noGrp="1"/>
          </p:cNvSpPr>
          <p:nvPr>
            <p:ph idx="1"/>
          </p:nvPr>
        </p:nvSpPr>
        <p:spPr>
          <a:xfrm>
            <a:off x="838200" y="1825624"/>
            <a:ext cx="10515600" cy="4902721"/>
          </a:xfrm>
        </p:spPr>
        <p:txBody>
          <a:bodyPr/>
          <a:lstStyle/>
          <a:p>
            <a:r>
              <a:rPr lang="en-US" altLang="zh-CN" dirty="0" smtClean="0">
                <a:latin typeface="Times New Roman" panose="02020603050405020304" pitchFamily="18" charset="0"/>
              </a:rPr>
              <a:t>Why &amp; where: </a:t>
            </a:r>
            <a:r>
              <a:rPr lang="zh-CN" altLang="en-US" dirty="0" smtClean="0">
                <a:latin typeface="Times New Roman" panose="02020603050405020304" pitchFamily="18" charset="0"/>
              </a:rPr>
              <a:t>为什么要用随机梯度下降以及在哪用</a:t>
            </a:r>
            <a:endParaRPr lang="en-US" altLang="zh-CN" dirty="0" smtClean="0">
              <a:latin typeface="Times New Roman" panose="02020603050405020304" pitchFamily="18" charset="0"/>
            </a:endParaRPr>
          </a:p>
          <a:p>
            <a:pPr lvl="1"/>
            <a:r>
              <a:rPr lang="en-US" altLang="zh-CN" dirty="0" smtClean="0">
                <a:latin typeface="Times New Roman" panose="02020603050405020304" pitchFamily="18" charset="0"/>
              </a:rPr>
              <a:t>[why]</a:t>
            </a:r>
            <a:r>
              <a:rPr lang="zh-CN" altLang="en-US" dirty="0" smtClean="0">
                <a:latin typeface="Times New Roman" panose="02020603050405020304" pitchFamily="18" charset="0"/>
              </a:rPr>
              <a:t>当数据太多时，利用整个数据集更新，在时间和存储上都不太现实</a:t>
            </a:r>
            <a:endParaRPr lang="en-US" altLang="zh-CN" dirty="0" smtClean="0">
              <a:latin typeface="Times New Roman" panose="02020603050405020304" pitchFamily="18" charset="0"/>
            </a:endParaRPr>
          </a:p>
          <a:p>
            <a:pPr lvl="1"/>
            <a:r>
              <a:rPr lang="en-US" altLang="zh-CN" dirty="0" smtClean="0">
                <a:latin typeface="Times New Roman" panose="02020603050405020304" pitchFamily="18" charset="0"/>
              </a:rPr>
              <a:t>[why]</a:t>
            </a:r>
            <a:r>
              <a:rPr lang="zh-CN" altLang="en-US" b="1" dirty="0" smtClean="0">
                <a:latin typeface="Times New Roman" panose="02020603050405020304" pitchFamily="18" charset="0"/>
              </a:rPr>
              <a:t>在一些情况</a:t>
            </a:r>
            <a:r>
              <a:rPr lang="zh-CN" altLang="en-US" dirty="0" smtClean="0">
                <a:latin typeface="Times New Roman" panose="02020603050405020304" pitchFamily="18" charset="0"/>
              </a:rPr>
              <a:t>下</a:t>
            </a:r>
            <a:r>
              <a:rPr lang="en-US" altLang="zh-CN" dirty="0" smtClean="0">
                <a:latin typeface="Times New Roman" panose="02020603050405020304" pitchFamily="18" charset="0"/>
              </a:rPr>
              <a:t>SGD</a:t>
            </a:r>
            <a:r>
              <a:rPr lang="zh-CN" altLang="en-US" dirty="0" smtClean="0">
                <a:latin typeface="Times New Roman" panose="02020603050405020304" pitchFamily="18" charset="0"/>
              </a:rPr>
              <a:t>比</a:t>
            </a:r>
            <a:r>
              <a:rPr lang="en-US" altLang="zh-CN" dirty="0" smtClean="0">
                <a:latin typeface="Times New Roman" panose="02020603050405020304" pitchFamily="18" charset="0"/>
              </a:rPr>
              <a:t>GD</a:t>
            </a:r>
            <a:r>
              <a:rPr lang="zh-CN" altLang="en-US" dirty="0" smtClean="0">
                <a:latin typeface="Times New Roman" panose="02020603050405020304" pitchFamily="18" charset="0"/>
              </a:rPr>
              <a:t>（梯度下降）要快</a:t>
            </a:r>
            <a:endParaRPr lang="en-US" altLang="zh-CN" dirty="0" smtClean="0">
              <a:latin typeface="Times New Roman" panose="02020603050405020304" pitchFamily="18" charset="0"/>
            </a:endParaRPr>
          </a:p>
          <a:p>
            <a:pPr lvl="2"/>
            <a:r>
              <a:rPr lang="en-US" altLang="zh-CN" dirty="0" smtClean="0">
                <a:latin typeface="Times New Roman" panose="02020603050405020304" pitchFamily="18" charset="0"/>
              </a:rPr>
              <a:t>GD</a:t>
            </a:r>
            <a:r>
              <a:rPr lang="zh-CN" altLang="en-US" dirty="0" smtClean="0">
                <a:latin typeface="Times New Roman" panose="02020603050405020304" pitchFamily="18" charset="0"/>
              </a:rPr>
              <a:t>求得的是精确的梯度，而</a:t>
            </a:r>
            <a:r>
              <a:rPr lang="en-US" altLang="zh-CN" dirty="0" smtClean="0">
                <a:latin typeface="Times New Roman" panose="02020603050405020304" pitchFamily="18" charset="0"/>
              </a:rPr>
              <a:t>SGD</a:t>
            </a:r>
            <a:r>
              <a:rPr lang="zh-CN" altLang="en-US" dirty="0" smtClean="0">
                <a:latin typeface="Times New Roman" panose="02020603050405020304" pitchFamily="18" charset="0"/>
              </a:rPr>
              <a:t>求得的梯度的期望与</a:t>
            </a:r>
            <a:r>
              <a:rPr lang="en-US" altLang="zh-CN" dirty="0" smtClean="0">
                <a:latin typeface="Times New Roman" panose="02020603050405020304" pitchFamily="18" charset="0"/>
              </a:rPr>
              <a:t>GD</a:t>
            </a:r>
            <a:r>
              <a:rPr lang="zh-CN" altLang="en-US" dirty="0" smtClean="0">
                <a:latin typeface="Times New Roman" panose="02020603050405020304" pitchFamily="18" charset="0"/>
              </a:rPr>
              <a:t>相同，当时并不一定是梯度下降方向，所以算法的步长是不能用</a:t>
            </a:r>
            <a:r>
              <a:rPr lang="en-US" altLang="zh-CN" dirty="0" smtClean="0">
                <a:latin typeface="Times New Roman" panose="02020603050405020304" pitchFamily="18" charset="0"/>
              </a:rPr>
              <a:t>LBFGS</a:t>
            </a:r>
            <a:r>
              <a:rPr lang="zh-CN" altLang="en-US" dirty="0" smtClean="0">
                <a:latin typeface="Times New Roman" panose="02020603050405020304" pitchFamily="18" charset="0"/>
              </a:rPr>
              <a:t>这样的法则来求的（？）</a:t>
            </a:r>
            <a:endParaRPr lang="en-US" altLang="zh-CN" dirty="0" smtClean="0">
              <a:latin typeface="Times New Roman" panose="02020603050405020304" pitchFamily="18" charset="0"/>
            </a:endParaRPr>
          </a:p>
          <a:p>
            <a:pPr lvl="2"/>
            <a:r>
              <a:rPr lang="en-US" altLang="zh-CN" dirty="0" smtClean="0">
                <a:latin typeface="Times New Roman" panose="02020603050405020304" pitchFamily="18" charset="0"/>
              </a:rPr>
              <a:t>SGD</a:t>
            </a:r>
            <a:r>
              <a:rPr lang="zh-CN" altLang="en-US" dirty="0" smtClean="0">
                <a:latin typeface="Times New Roman" panose="02020603050405020304" pitchFamily="18" charset="0"/>
              </a:rPr>
              <a:t>更新一次要比</a:t>
            </a:r>
            <a:r>
              <a:rPr lang="en-US" altLang="zh-CN" dirty="0" smtClean="0">
                <a:latin typeface="Times New Roman" panose="02020603050405020304" pitchFamily="18" charset="0"/>
              </a:rPr>
              <a:t>GD</a:t>
            </a:r>
            <a:r>
              <a:rPr lang="zh-CN" altLang="en-US" dirty="0" smtClean="0">
                <a:latin typeface="Times New Roman" panose="02020603050405020304" pitchFamily="18" charset="0"/>
              </a:rPr>
              <a:t>快很多（</a:t>
            </a:r>
            <a:r>
              <a:rPr lang="en-US" altLang="zh-CN" dirty="0" smtClean="0">
                <a:latin typeface="Times New Roman" panose="02020603050405020304" pitchFamily="18" charset="0"/>
              </a:rPr>
              <a:t>O</a:t>
            </a:r>
            <a:r>
              <a:rPr lang="zh-CN" altLang="en-US" dirty="0" smtClean="0">
                <a:latin typeface="Times New Roman" panose="02020603050405020304" pitchFamily="18" charset="0"/>
              </a:rPr>
              <a:t>（</a:t>
            </a:r>
            <a:r>
              <a:rPr lang="en-US" altLang="zh-CN" dirty="0" smtClean="0">
                <a:latin typeface="Times New Roman" panose="02020603050405020304" pitchFamily="18" charset="0"/>
              </a:rPr>
              <a:t>1/n</a:t>
            </a:r>
            <a:r>
              <a:rPr lang="zh-CN" altLang="en-US" dirty="0" smtClean="0">
                <a:latin typeface="Times New Roman" panose="02020603050405020304" pitchFamily="18" charset="0"/>
              </a:rPr>
              <a:t>））</a:t>
            </a:r>
            <a:endParaRPr lang="en-US" altLang="zh-CN" dirty="0" smtClean="0">
              <a:latin typeface="Times New Roman" panose="02020603050405020304" pitchFamily="18" charset="0"/>
            </a:endParaRPr>
          </a:p>
          <a:p>
            <a:pPr lvl="1"/>
            <a:r>
              <a:rPr lang="en-US" altLang="zh-CN" dirty="0">
                <a:latin typeface="Times New Roman" panose="02020603050405020304" pitchFamily="18" charset="0"/>
              </a:rPr>
              <a:t>[where]</a:t>
            </a:r>
            <a:r>
              <a:rPr lang="zh-CN" altLang="en-US" dirty="0">
                <a:latin typeface="Times New Roman" panose="02020603050405020304" pitchFamily="18" charset="0"/>
              </a:rPr>
              <a:t>数据量大，机器存储有限制的</a:t>
            </a:r>
            <a:r>
              <a:rPr lang="zh-CN" altLang="en-US" dirty="0" smtClean="0">
                <a:latin typeface="Times New Roman" panose="02020603050405020304" pitchFamily="18" charset="0"/>
              </a:rPr>
              <a:t>情况</a:t>
            </a:r>
            <a:endParaRPr lang="en-US" altLang="zh-CN" dirty="0" smtClean="0">
              <a:latin typeface="Times New Roman" panose="02020603050405020304" pitchFamily="18" charset="0"/>
            </a:endParaRPr>
          </a:p>
          <a:p>
            <a:r>
              <a:rPr lang="zh-CN" altLang="en-US" dirty="0"/>
              <a:t>几</a:t>
            </a:r>
            <a:r>
              <a:rPr lang="zh-CN" altLang="en-US" dirty="0" smtClean="0"/>
              <a:t>个图：</a:t>
            </a:r>
            <a:endParaRPr lang="zh-CN" altLang="en-US" dirty="0" smtClean="0">
              <a:latin typeface="Times New Roman" panose="02020603050405020304" pitchFamily="18" charset="0"/>
            </a:endParaRPr>
          </a:p>
        </p:txBody>
      </p:sp>
      <p:pic>
        <p:nvPicPr>
          <p:cNvPr id="6" name="Picture 3" descr="http://cs231n.github.io/assets/nn3/opt1.gif"/>
          <p:cNvPicPr>
            <a:picLocks noChangeAspect="1" noChangeArrowheads="1" noCrop="1"/>
          </p:cNvPicPr>
          <p:nvPr/>
        </p:nvPicPr>
        <p:blipFill>
          <a:blip r:embed="rId2"/>
          <a:srcRect/>
          <a:stretch>
            <a:fillRect/>
          </a:stretch>
        </p:blipFill>
        <p:spPr bwMode="auto">
          <a:xfrm>
            <a:off x="4426013" y="4977970"/>
            <a:ext cx="2260901" cy="1750375"/>
          </a:xfrm>
          <a:prstGeom prst="rect">
            <a:avLst/>
          </a:prstGeom>
          <a:noFill/>
        </p:spPr>
      </p:pic>
      <p:pic>
        <p:nvPicPr>
          <p:cNvPr id="7" name="Picture 2" descr="http://i.imgur.com/NKsFHJb.gif?1"/>
          <p:cNvPicPr>
            <a:picLocks noChangeAspect="1" noChangeArrowheads="1" noCrop="1"/>
          </p:cNvPicPr>
          <p:nvPr/>
        </p:nvPicPr>
        <p:blipFill>
          <a:blip r:embed="rId3"/>
          <a:srcRect/>
          <a:stretch>
            <a:fillRect/>
          </a:stretch>
        </p:blipFill>
        <p:spPr bwMode="auto">
          <a:xfrm>
            <a:off x="1429785" y="4958393"/>
            <a:ext cx="2286188" cy="1769952"/>
          </a:xfrm>
          <a:prstGeom prst="rect">
            <a:avLst/>
          </a:prstGeom>
          <a:noFill/>
        </p:spPr>
      </p:pic>
      <p:pic>
        <p:nvPicPr>
          <p:cNvPr id="8" name="Picture 8" descr="http://downhill.readthedocs.org/en/latest/_images/rosenbrock-nag.png"/>
          <p:cNvPicPr>
            <a:picLocks noChangeAspect="1" noChangeArrowheads="1"/>
          </p:cNvPicPr>
          <p:nvPr/>
        </p:nvPicPr>
        <p:blipFill>
          <a:blip r:embed="rId4"/>
          <a:srcRect/>
          <a:stretch>
            <a:fillRect/>
          </a:stretch>
        </p:blipFill>
        <p:spPr bwMode="auto">
          <a:xfrm>
            <a:off x="7722477" y="5007905"/>
            <a:ext cx="2188354" cy="1690503"/>
          </a:xfrm>
          <a:prstGeom prst="rect">
            <a:avLst/>
          </a:prstGeom>
          <a:noFill/>
        </p:spPr>
      </p:pic>
    </p:spTree>
    <p:extLst>
      <p:ext uri="{BB962C8B-B14F-4D97-AF65-F5344CB8AC3E}">
        <p14:creationId xmlns:p14="http://schemas.microsoft.com/office/powerpoint/2010/main" val="13274550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共轭梯度下降算法</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rPr>
              <a:t>算法特点：</a:t>
            </a:r>
            <a:endParaRPr lang="en-US" altLang="zh-CN" dirty="0" smtClean="0">
              <a:latin typeface="Times New Roman" panose="02020603050405020304" pitchFamily="18" charset="0"/>
            </a:endParaRPr>
          </a:p>
          <a:p>
            <a:pPr lvl="1"/>
            <a:r>
              <a:rPr lang="en-US" altLang="zh-CN" dirty="0" smtClean="0">
                <a:latin typeface="Times New Roman" panose="02020603050405020304" pitchFamily="18" charset="0"/>
              </a:rPr>
              <a:t>[</a:t>
            </a:r>
            <a:r>
              <a:rPr lang="zh-CN" altLang="en-US" dirty="0" smtClean="0">
                <a:latin typeface="Times New Roman" panose="02020603050405020304" pitchFamily="18" charset="0"/>
              </a:rPr>
              <a:t>速度</a:t>
            </a:r>
            <a:r>
              <a:rPr lang="en-US" altLang="zh-CN" dirty="0" smtClean="0">
                <a:latin typeface="Times New Roman" panose="02020603050405020304" pitchFamily="18" charset="0"/>
              </a:rPr>
              <a:t>]</a:t>
            </a:r>
            <a:r>
              <a:rPr lang="zh-CN" altLang="en-US" dirty="0" smtClean="0">
                <a:latin typeface="Times New Roman" panose="02020603050405020304" pitchFamily="18" charset="0"/>
              </a:rPr>
              <a:t>：介于牛顿迭代和梯度下降之间</a:t>
            </a:r>
            <a:endParaRPr lang="en-US" altLang="zh-CN" dirty="0" smtClean="0">
              <a:latin typeface="Times New Roman" panose="02020603050405020304" pitchFamily="18" charset="0"/>
            </a:endParaRPr>
          </a:p>
          <a:p>
            <a:pPr lvl="1"/>
            <a:r>
              <a:rPr lang="en-US" altLang="zh-CN" dirty="0" smtClean="0">
                <a:latin typeface="Times New Roman" panose="02020603050405020304" pitchFamily="18" charset="0"/>
              </a:rPr>
              <a:t>[</a:t>
            </a:r>
            <a:r>
              <a:rPr lang="zh-CN" altLang="en-US" dirty="0" smtClean="0">
                <a:latin typeface="Times New Roman" panose="02020603050405020304" pitchFamily="18" charset="0"/>
              </a:rPr>
              <a:t>要求</a:t>
            </a:r>
            <a:r>
              <a:rPr lang="en-US" altLang="zh-CN" dirty="0" smtClean="0">
                <a:latin typeface="Times New Roman" panose="02020603050405020304" pitchFamily="18" charset="0"/>
              </a:rPr>
              <a:t>]</a:t>
            </a:r>
            <a:r>
              <a:rPr lang="zh-CN" altLang="en-US" dirty="0" smtClean="0">
                <a:latin typeface="Times New Roman" panose="02020603050405020304" pitchFamily="18" charset="0"/>
              </a:rPr>
              <a:t>：仅需一阶梯度输入即可</a:t>
            </a:r>
            <a:endParaRPr lang="en-US" altLang="zh-CN" dirty="0" smtClean="0">
              <a:latin typeface="Times New Roman" panose="02020603050405020304" pitchFamily="18" charset="0"/>
            </a:endParaRPr>
          </a:p>
          <a:p>
            <a:pPr lvl="1"/>
            <a:r>
              <a:rPr lang="en-US" altLang="zh-CN" dirty="0" smtClean="0">
                <a:latin typeface="Times New Roman" panose="02020603050405020304" pitchFamily="18" charset="0"/>
              </a:rPr>
              <a:t>[</a:t>
            </a:r>
            <a:r>
              <a:rPr lang="zh-CN" altLang="en-US" dirty="0" smtClean="0">
                <a:latin typeface="Times New Roman" panose="02020603050405020304" pitchFamily="18" charset="0"/>
              </a:rPr>
              <a:t>背景</a:t>
            </a:r>
            <a:r>
              <a:rPr lang="en-US" altLang="zh-CN" dirty="0" smtClean="0">
                <a:latin typeface="Times New Roman" panose="02020603050405020304" pitchFamily="18" charset="0"/>
              </a:rPr>
              <a:t>]</a:t>
            </a:r>
            <a:r>
              <a:rPr lang="zh-CN" altLang="en-US" dirty="0" smtClean="0">
                <a:latin typeface="Times New Roman" panose="02020603050405020304" pitchFamily="18" charset="0"/>
              </a:rPr>
              <a:t>：最初由</a:t>
            </a:r>
            <a:r>
              <a:rPr lang="en-US" altLang="zh-CN" dirty="0" err="1">
                <a:latin typeface="Times New Roman" panose="02020603050405020304" pitchFamily="18" charset="0"/>
              </a:rPr>
              <a:t>Hestenes</a:t>
            </a:r>
            <a:r>
              <a:rPr lang="zh-CN" altLang="en-US" dirty="0">
                <a:latin typeface="Times New Roman" panose="02020603050405020304" pitchFamily="18" charset="0"/>
              </a:rPr>
              <a:t>和</a:t>
            </a:r>
            <a:r>
              <a:rPr lang="en-US" altLang="zh-CN" dirty="0" err="1" smtClean="0">
                <a:latin typeface="Times New Roman" panose="02020603050405020304" pitchFamily="18" charset="0"/>
              </a:rPr>
              <a:t>Stiefle</a:t>
            </a:r>
            <a:r>
              <a:rPr lang="zh-CN" altLang="en-US" dirty="0">
                <a:latin typeface="Times New Roman" panose="02020603050405020304" pitchFamily="18" charset="0"/>
              </a:rPr>
              <a:t>于</a:t>
            </a:r>
            <a:r>
              <a:rPr lang="en-US" altLang="zh-CN" dirty="0" smtClean="0">
                <a:latin typeface="Times New Roman" panose="02020603050405020304" pitchFamily="18" charset="0"/>
              </a:rPr>
              <a:t>1952</a:t>
            </a:r>
            <a:r>
              <a:rPr lang="zh-CN" altLang="en-US" dirty="0">
                <a:latin typeface="Times New Roman" panose="02020603050405020304" pitchFamily="18" charset="0"/>
              </a:rPr>
              <a:t>年</a:t>
            </a:r>
            <a:r>
              <a:rPr lang="zh-CN" altLang="en-US" dirty="0" smtClean="0">
                <a:latin typeface="Times New Roman" panose="02020603050405020304" pitchFamily="18" charset="0"/>
              </a:rPr>
              <a:t>提出，用于求解线性方程组</a:t>
            </a:r>
            <a:endParaRPr lang="en-US" altLang="zh-CN" dirty="0" smtClean="0">
              <a:latin typeface="Times New Roman" panose="02020603050405020304" pitchFamily="18" charset="0"/>
            </a:endParaRPr>
          </a:p>
          <a:p>
            <a:pPr lvl="1"/>
            <a:r>
              <a:rPr lang="en-US" altLang="zh-CN" dirty="0" smtClean="0">
                <a:latin typeface="Times New Roman" panose="02020603050405020304" pitchFamily="18" charset="0"/>
              </a:rPr>
              <a:t>[</a:t>
            </a:r>
            <a:r>
              <a:rPr lang="zh-CN" altLang="en-US" dirty="0" smtClean="0">
                <a:latin typeface="Times New Roman" panose="02020603050405020304" pitchFamily="18" charset="0"/>
              </a:rPr>
              <a:t>现状</a:t>
            </a:r>
            <a:r>
              <a:rPr lang="en-US" altLang="zh-CN" dirty="0" smtClean="0">
                <a:latin typeface="Times New Roman" panose="02020603050405020304" pitchFamily="18" charset="0"/>
              </a:rPr>
              <a:t>]</a:t>
            </a:r>
            <a:r>
              <a:rPr lang="zh-CN" altLang="en-US" dirty="0" smtClean="0">
                <a:latin typeface="Times New Roman" panose="02020603050405020304" pitchFamily="18" charset="0"/>
              </a:rPr>
              <a:t>：经过改良，可求解一半的非线性优化问题</a:t>
            </a:r>
            <a:endParaRPr lang="en-US" altLang="zh-CN" dirty="0" smtClean="0">
              <a:latin typeface="Times New Roman" panose="02020603050405020304" pitchFamily="18" charset="0"/>
            </a:endParaRPr>
          </a:p>
          <a:p>
            <a:pPr lvl="1"/>
            <a:r>
              <a:rPr lang="en-US" altLang="zh-CN" b="1" dirty="0" smtClean="0">
                <a:latin typeface="Times New Roman" panose="02020603050405020304" pitchFamily="18" charset="0"/>
              </a:rPr>
              <a:t>[</a:t>
            </a:r>
            <a:r>
              <a:rPr lang="zh-CN" altLang="en-US" b="1" dirty="0" smtClean="0">
                <a:latin typeface="Times New Roman" panose="02020603050405020304" pitchFamily="18" charset="0"/>
              </a:rPr>
              <a:t>特点</a:t>
            </a:r>
            <a:r>
              <a:rPr lang="en-US" altLang="zh-CN" b="1" dirty="0" smtClean="0">
                <a:latin typeface="Times New Roman" panose="02020603050405020304" pitchFamily="18" charset="0"/>
              </a:rPr>
              <a:t>]</a:t>
            </a:r>
            <a:r>
              <a:rPr lang="zh-CN" altLang="en-US" b="1" dirty="0" smtClean="0">
                <a:latin typeface="Times New Roman" panose="02020603050405020304" pitchFamily="18" charset="0"/>
              </a:rPr>
              <a:t>：二次截止性</a:t>
            </a:r>
            <a:endParaRPr lang="en-US" altLang="zh-CN" b="1" dirty="0" smtClean="0">
              <a:latin typeface="Times New Roman" panose="02020603050405020304" pitchFamily="18" charset="0"/>
            </a:endParaRPr>
          </a:p>
        </p:txBody>
      </p:sp>
      <p:sp>
        <p:nvSpPr>
          <p:cNvPr id="5" name="椭圆 4"/>
          <p:cNvSpPr/>
          <p:nvPr/>
        </p:nvSpPr>
        <p:spPr>
          <a:xfrm>
            <a:off x="2245259" y="4642401"/>
            <a:ext cx="1493822" cy="1493822"/>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flipV="1">
            <a:off x="1801640" y="6056768"/>
            <a:ext cx="2064190" cy="2263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flipV="1">
            <a:off x="2987641" y="5362153"/>
            <a:ext cx="86008" cy="7806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4925082" y="4936639"/>
            <a:ext cx="2263367" cy="1233297"/>
            <a:chOff x="6339804" y="4824172"/>
            <a:chExt cx="2263367" cy="1233297"/>
          </a:xfrm>
        </p:grpSpPr>
        <p:sp>
          <p:nvSpPr>
            <p:cNvPr id="10" name="椭圆 9"/>
            <p:cNvSpPr/>
            <p:nvPr/>
          </p:nvSpPr>
          <p:spPr>
            <a:xfrm rot="19914186">
              <a:off x="6710996" y="4824172"/>
              <a:ext cx="1892175" cy="1110064"/>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p:nvPr/>
          </p:nvCxnSpPr>
          <p:spPr>
            <a:xfrm flipV="1">
              <a:off x="6339804" y="6030309"/>
              <a:ext cx="1674891" cy="271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a:stCxn id="10" idx="3"/>
          </p:cNvCxnSpPr>
          <p:nvPr/>
        </p:nvCxnSpPr>
        <p:spPr>
          <a:xfrm flipV="1">
            <a:off x="5837053" y="5563355"/>
            <a:ext cx="2429" cy="589599"/>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3"/>
          </p:cNvCxnSpPr>
          <p:nvPr/>
        </p:nvCxnSpPr>
        <p:spPr>
          <a:xfrm flipV="1">
            <a:off x="5837053" y="5491671"/>
            <a:ext cx="337407" cy="6612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2"/>
          <a:stretch>
            <a:fillRect/>
          </a:stretch>
        </p:blipFill>
        <p:spPr>
          <a:xfrm>
            <a:off x="7693033" y="4149839"/>
            <a:ext cx="3306088" cy="2478945"/>
          </a:xfrm>
          <a:prstGeom prst="rect">
            <a:avLst/>
          </a:prstGeom>
        </p:spPr>
      </p:pic>
    </p:spTree>
    <p:extLst>
      <p:ext uri="{BB962C8B-B14F-4D97-AF65-F5344CB8AC3E}">
        <p14:creationId xmlns:p14="http://schemas.microsoft.com/office/powerpoint/2010/main" val="3287948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t>
            </a:r>
            <a:r>
              <a:rPr lang="zh-CN" altLang="en-US" dirty="0" smtClean="0"/>
              <a:t>算法</a:t>
            </a:r>
            <a:endParaRPr lang="zh-CN" altLang="en-US" dirty="0"/>
          </a:p>
        </p:txBody>
      </p:sp>
      <p:sp>
        <p:nvSpPr>
          <p:cNvPr id="5" name="内容占位符 4"/>
          <p:cNvSpPr>
            <a:spLocks noGrp="1"/>
          </p:cNvSpPr>
          <p:nvPr>
            <p:ph idx="1"/>
          </p:nvPr>
        </p:nvSpPr>
        <p:spPr/>
        <p:txBody>
          <a:bodyPr/>
          <a:lstStyle/>
          <a:p>
            <a:r>
              <a:rPr lang="en-US" altLang="zh-CN" dirty="0" smtClean="0"/>
              <a:t>EM</a:t>
            </a:r>
            <a:r>
              <a:rPr lang="zh-CN" altLang="en-US" dirty="0" smtClean="0"/>
              <a:t>算法在机器学中的运用</a:t>
            </a:r>
            <a:endParaRPr lang="en-US" altLang="zh-CN" dirty="0" smtClean="0"/>
          </a:p>
          <a:p>
            <a:pPr lvl="1"/>
            <a:r>
              <a:rPr lang="en-US" altLang="zh-CN" dirty="0" err="1" smtClean="0"/>
              <a:t>Kmeans</a:t>
            </a:r>
            <a:endParaRPr lang="en-US" altLang="zh-CN" dirty="0" smtClean="0"/>
          </a:p>
          <a:p>
            <a:pPr lvl="1"/>
            <a:r>
              <a:rPr lang="en-US" altLang="zh-CN" dirty="0" smtClean="0"/>
              <a:t>GMM</a:t>
            </a:r>
          </a:p>
          <a:p>
            <a:r>
              <a:rPr lang="zh-CN" altLang="en-US" dirty="0" smtClean="0"/>
              <a:t>下面为大家举个例子</a:t>
            </a:r>
            <a:endParaRPr lang="zh-CN" altLang="en-US" dirty="0"/>
          </a:p>
        </p:txBody>
      </p:sp>
      <p:sp>
        <p:nvSpPr>
          <p:cNvPr id="3" name="AutoShape 4" descr="“举个例子”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6" descr="“举个例子”的图片搜索结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8" descr="data:image/jpeg;base64,/9j/4AAQSkZJRgABAQAAAQABAAD/2wCEAAkGBxISEhUQERMVFRITFRIXGBcQFREWEhYWFhoXFxUVFxUYHiggGBslGxUWITEiJiotLi4uFx8zODUtNygtLisBCgoKDg0OFxAQFysjHh8vLi0rLS0rLS0tLS0tKysrLSsrLS0tLSsvKy0rKy0tLS0rNysrKystKystKystKysrK//AABEIAKsBJgMBIgACEQEDEQH/xAAbAAEAAgMBAQAAAAAAAAAAAAAABQYDBAcBAv/EAEcQAAICAQIDBAQICwcDBQAAAAECAAMRBBIFITEGE0FRFSJxkhQyYXSBkbPhBxYjJEJTZKGk0dM0VGKUsbLBUvDxM0NjcnP/xAAZAQEAAwEBAAAAAAAAAAAAAAAAAQMEAgX/xAAgEQEAAgICAwEBAQAAAAAAAAAAAQIDERITITFRBEEi/9oADAMBAAIRAxEAPwDhsREBERAREQEREBERAREQE9E8iBb6uxGVQtqUDPXXZtTT660qtg3KGaqplzj5Zk/EX9p/guKf0JeOFDkvzXh/2Rkmi8/b7JEzpDmn4iftP8FxT+hH4h/tP8FxX+hOpjRtnGB1YcyORXrnynzRpi5CqMk/+esrjNTUzv0eXLvxD/af4Lin9CefiJ+0/wAFxT+hOopQSSMDI8yo6e2ZH4c46gD2vX7cdfKRb9GOs6mU+XKvxF/af4Pin9CPxGH96/g+Kf0J09dC7DcAMH/Eg/1OZr6rSsh2uMHAOOXQya5qWtxifKHKuOdlTp6O/F62KLFrK91qanBZWZTturXI9U8xK3On9vh+ZP8AONL9nfOYy1LyIiAiIgIiICIiAiIgIiICIiAiIgIiICIiAiIgIiICIiAiIgds4QOS/NeH/ZGTejHrjnj2AMfoB5EyF4P0X5rw/wCyMlgZxkryrNUf1YTnG7a3MsMCuvI5Lg5z168/GR9LAt3ePjMd7dGbGeWB8UfIJpBzgL4Ak/Sf/Ewvr0qYFnVW6jJnnYvwxjrO59utzPqEjRqAzAsBvwwLbtu7IwPA+t8skNQxC5bGDnOXGAcFQCNvyZ9sg6b8esh8xkY/cZ9LqnGMHGARy8icnPnzPjIyfh7L1tWfEJ3NfbLohVnOHJVHbnsIyFzkcvPpNHWMrHK7iTnJcgk/VMq6hlBUY9bIJwM4PXB8JqMZrxYON5tLiZVb8IH9is+caX7PUTmBnT/wg/2Oz/8AfS/Z3zmBmpMPIiICIiAiIgIiICIiAiIgIiICIiAiIgIiICIiAiIgIiICIiB2zg/RfmvD/sjJYSI4SeS/NeH/AGRkoGkOZ9sXE9Ua6mcDJA5eP0zn3EeIFiXZsk+fX2D5J0bf5SndouzyG7vAwTf+ic7S3jzHSZsk/wC9S24a6puH32T4kyKK7FIVySmQcEGXE9Mj6ZSNMzVDum5gfot09qnwlm4Tqy6Z6YOMHrK5tNJ3C6cfZXUttpjaZdUMEY6EA/zmsWmuttxt5tq8Z0rf4Qf7G/zjS/Z3zmBnTu3/APYn+caX/ZfOYmdpeREQEREBERAREQEREBERAREQEREBERAREQEREBERAREQEREDtPDDyT5rw/7IyRzIvhx5J814f9kZIbpDmXrOfCaPENObEOeo5zaLTK2OvnMf6I1aJbvy38aVjYQdr8wOYz4H5PbJPhFm1yngwBEzazRAnIGfpn3paWU7jjoByIlU221R4SepXdXnxQn6jIwtJHRXeuVPQjEj9bVscr5dPYek0fntuNMX6a6navduz+ZWfONL/svnMzOlduD+Yv8AONL/ALL5zUzUzPIiICIiAiIgIiICIiAiIgIiICIiAiIgIiICIiAiIgIiICInsDsehPxPmvD/ALIzd3TR09dgWpu5vZW0uhw1Wn1FiHbVg+tWpGQZmzZ/d9V/k9b/AE5DmWQtM1ittGBnkOk1D3n931X+T1n9ObY1LgY7jV8xg40mrH+tcozVm2tNOC0V3LD3+R8onlmrOJ6uqtAwtGtxywPgmp8On/tTBqnusbc1GrPt0mrz+6uZum2vTTGas/1n4axZizH1V5n2Ca+q1Jdy58T+7wn1YLBWETT6rJ+Mfges6eA/9Oaoou/u+q/yms/pzVhxzWNyy5snKfCL7aH8wf5xpfs75zczpHbStxoGL12Ju1OnA76q2onbXdnAsAJHMc/lnN5epeREQEREBERAREQEREBERAREQEREBERAREQEREBERAREQE9E8iBtJr7QMCxwB4B3AH0ZnvpK79bZ77/zmpEDb9JXfrbPff8AnHpK79bZ77/zmpEDb9I3frbPff8AnHpG79bZ77/zmpEDb9JXfrbPff8AnHpK79bZ77/zmpEDPbq7HGHdmHkzMR++YIiAiIgIiICIiAiIgIiICIiAiIgIiICIiAnqzyIEhpOFtaCytUADj8pbWh8+jEcpv2dktStaXN3IqsLKjm+gIxX4wU7uZEgZ1L8zPBuGpre8Wt7tWBZQRvqbcPWKEYdfMcjApOs7PGtamN+mIt3AlLQwqZeZSzaCQcEcxkc8TZ4R2Ps1TMlF+mdkRrG/KMoVFIBYlkAAyw+uanFtAmn1ppruS+tLK9tlfxXB2n/nB+UGdc46m2zjVdYVBWdGF7rTpYwDsrONgALAnmcwOUaDgFLtts12lrBB2k98wL/oqfUG0E9WPITBwXgF2rNiUBWsrQvs3AO6j43dj9MgcyJ03tHWiNx2la61rpp0ndha6xt37C2CBnmTOb8D4vdWa6tNXV3xchH7vN5NnqbN+enPHL/qMD3jfZ34Pp9LqDarHV1NYECkMgDFeZ6HmJA4nYO2mjstYafSDS32cM0tdd1LUr3oIG616hzVlBY5VTlT4HIlb/CUq6bW1KlFKkaPS7k7tdhdl3OxXpuz4/IIED2c7O/C6tVYLAh0lBuIKkh1BwVyOh6SDxznWfwY2CzTa5rV09S3JXpK2FSKrXXE7UYY9Zc7c+Uous43qKhbpGrqqDFktrWipTuHLmcZBBHIiBh03Zu90ruFZ7m0ttfNeSEYK5CswzgmSHEuxNyXimhk1Cvs2NUyDJfGEKs2VYZwRzk52SoNip8JNeqqpXK1sVNVCf8AzalxtorBxlV3MfASx8X4anD6tRq1yKL1rNK6Oiqq+pLw/dPa1q7lCsNoxhs7ScGBy1eA2DVfAritNu/Z+VPqBz8UFlBwCSBnpzm/qux16U22EfldNctV9PLfWbMClxzw6sTjl448552Q0dtthw6VUcjffcqNXWvmS4OWOThepM6O+sS17+JVXUIun1GjCB2pZHTOC+pfaW7w7S2VOemOkDlvavgHwK0ac3V22hVNgq3fknIBNbZGCRnGQfDwM+eynAH12pTTVnbuyWdhla0UZd2+QD/iW3t5SMHuNdp79FddvTcqC+t8kOfVTe6jccsuc46Z66fBeKU1vVoNICyam6hNTdaNrX171HcogP5Ok5bOebZGcdIFY7RcHbSah9Ox3BSCrqMLbW3Ouxf8LKQRNrsb2bbX3mhXFYWuy1ncZVVQcyRkeJUfTLRxji+k+Eavh+upc6fT6jUpprNKR3+nVHcCoFzh6+QO09OeOWAN/wDBnTp7KeIaWk51Go09+034VK6UKBO8bpks+SRkAVjzxApN3ZLVqhsanagTeN71AsnTKDdl/ozPjjvADpq9NYzqw1VC3AKCGQHkVYH5fLynZtGmk7zSalBRah1Gg0uhdTZvWusbriyZAR9wboP0lBzKX+FjYbdEbi4U6ewk1hS+e+f/AKiBApA4Mv8AetMPa9mf9k3uIdknp0w1T36fDY2V72F1ics2IrKNygke0cxmTf4MtLon4lp0/K2f+udl9dJrO2m1uY3HpgEfKBIrWa/Q22326k6yy2zeVI7lQr55ElmYlR0C+UCE4Vwe/VWd1pq2ts2ltqYJ2jGT+8TSsXBweo6+2Xj8EXFF0+vNjsFU6fUgljjGELjGfHKDlKM/+sD5iIgIiICIiAiIgIiICIiAiIgey08X49VZwvRaJN3e6ezUu/LCgWEbQD4kyqxAz6V8OpPQMpP0GdG7Q9vNJZZr+7TUFdcaPXDVoy9zjBVcE88eJnMogdJ13bjSXLxOw13Jdr6qEVSUdAa9ozkAY5DMr3Z/jVOhTv6QbNcwcIzqO70ueQdQc95b+4fLKvPYFi7P6vSm3dq7NTWWZi12mYFirA71ZeRO4nqD0bpM/aXjVPEdfbqrWamlyNo295YEQKqIACBvOM8yACevnVogWHj3aIW116XT19zpKGLom7dY1h5Nda/6TkcuXIDkJu8Y7RaXV0b9TTZ6RUBe/pKLXcqjCteh/TAwMgcwBzEqM92wLppe11VQpRRdaKQNrXClVqYAgPVplyjOM8msLefWSnHvwhjfQmnLaimum1L/AIao/Ou+YWWK6gnABAwR0I5cuvNwsbDAlX446O7abNFbtuFSMzovljvMknHiecsHDu2jLw/VUPa3wm2zTmshFwEQnfk4wORlK2GNsCR4lx/U6hEruuZ0rJKK2MLnrtAHKedn9WtWqousJCV3VOxAJIVWBOB9Ej9hnhWBJ9peILfrNTqK8hLtRfYu7k217GZcjzwRJbsLxjT6c6v4S1gW/SWUr3ShmJdkzjJAGACecqsQLRxDtSz3UNUHo0+kIFFdLDfUuclt5HrWMfWLHz8pl7b8c0+p+C16c2smm0yVFrwA7NncxwCfPGfHnKlEC4/g/wCM6PR6hdVeLu9pW/b3exksL1tWqkHBU+uxznHKVGx8knzJP1z4iBN9lO0Vmgu+EVLWz7HTFyb19bHPHmMD/TxkTe+4k8ufPkMDnz5DymKICIiAiIgIiICIiAiIgIiICIiAiIgIiICIiAiIgJcOxGjSzeCpZy9QG0vgesGUsBS+BlSOvPoQAS0p8y6e4owZTgqQR7Qcj98DoHENHp6tRTUakVSXr/Li8oWLpuZAKBkkkgE8hkjAABOr2sempQ1aadncg7lrfI2uVJwawjAlGB3HnnPPOZVKeJMtjWg+uxY5IBILcyy+TZJwfCZH4zYafg5I2ZX9EbztJIG/rgFiceZMDf4nrR8HqBrq33obGZKKEKKltiBUKKCCe7JJz4gS9VcH01dKM9abvhJI2BUZ1ei0hdnrbeS7vLK8iM4nLdVrC4UMc7ECLgAAKCWxy+VifpM26OPXqu3vGPyvhmGFZBgtzGA7YHhuPnAunZzhWnfSW2uiEPTWUZ9iMuyzUCwF+eeYpG4L0wSpAMpfacqNVeEXYnePhSRy58+gA655Y5dOcx6PjF1Q2pYduMBW9ZQM7iArchk9fPM09Xe1js7HLMSSfMnmTAwxEQEREBERAREQEREBERAREQEREBERAREQEREBERAREQEREBERAREQERED2eREBERAREQEREBERAREQERPYHkREBET3EDyIiBcNH2dpscJ6wznoSfDyAm6/Y6oYyx8c4J5EZ6chkcpn0J9fl5N09hmf4ZZ6h3knYx58+e5xnB+SaeMfHp0xY5jzCNXshXvVCT62ee9TjBPgMnoPGZOJdj6qkD7mPMDrLDqdOqlGAwdxGcnoWJImPjg/JJ/9k/2GOEbWTgx8Z8KpT2arYFgDhcZO4eMz29kVBbAYhS3MOOe0sD9Pqn6ps16hlGFOAevIH5Op6TINW+MZ65JyB1Ytk9OXxj9cnhHxVXFjmPTS/FJRnwI8O8BychdvIcjlh9YmL8WExuIIB6ZsUE9cgfLykkNY/Xd1JPQdSQc/Wo+qenXWHx6Zx6q8uvTlyPyyOMfDqx/EfZ2UVeoPyeuOfXkOXM+qfqmNOzCEAjoQTzsUHaM+tjy5GSlmusI6+B6Ko+rl19ZufywNU45ZHXHxV6HOR06c+nSTwg6cfxH/imvs9ti+JwPrOMe2fY7LUBQXYqzZ2jrnGPEdPjD65ttq3PVvLy8G3D982qtQ3dOc9OnTl4/8xwhMYsfxXW4FUORDe9HoOnyb3vukkJ7J64U8KfEZ6Dp8m977o9B0+Te990k4k9cHCnxGeg6fJve+6PQdPk3vfdJOI64OFPiM9B0+Te990eg6fJve+6ScR1wcKfEZ6Dp8m977o9B0+Te990k4jrg4U+Iz0HT5N733R6Dp8m977pJxHXBwp8RnoOnyb3vuj0HT5N733STiOuDhT4jPQdPk3vfdHoOnyb3vuknEdcHCnxF+g6v8XvfdJrst2Y09jWlhkpUWVbCMFumcHAOPKYTPMSJxxpE46zHpZtN2P0YtLWdwQz1VqAQKzyDOyqScHGB5cjPNN2Q0SoAy1llO8klSTusdUXPlyX6JWcT0j/v/v2Tjqhz1Qser7L6RKrrUrRtr24x3RwtY28gWHIsD0zGv7J6NaiipWXX4OmdyKSz43EPnPjzzylbA6Qok9UHVC06jsnoxZXlK1ULc7Ie73AIuMMVJDAk5HiZrjsvou+FGyvum05cWAruznJOfBvDEr2IAjqg6oaut4VQ7s6psUnkqnAA8PpibNkSeFfjrhX4/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10" descr="data:image/jpeg;base64,/9j/4AAQSkZJRgABAQAAAQABAAD/2wCEAAkGBxISEhUQERMVFRITFRIXGBcQFREWEhYWFhoXFxUVFxUYHiggGBslGxUWITEiJiotLi4uFx8zODUtNygtLisBCgoKDg0OFxAQFysjHh8vLi0rLS0rLS0tLS0tKysrLSsrLS0tLSsvKy0rKy0tLS0rNysrKystKystKystKysrK//AABEIAKsBJgMBIgACEQEDEQH/xAAbAAEAAgMBAQAAAAAAAAAAAAAABQYDBAcBAv/EAEcQAAICAQIDBAQICwcDBQAAAAECAAMRBBIFITEGE0FRFSJxkhQyYXSBkbPhBxYjJEJTZKGk0dM0VGKUsbLBUvDxM0NjcnP/xAAZAQEAAwEBAAAAAAAAAAAAAAAAAQMEAgX/xAAgEQEAAgICAwEBAQAAAAAAAAAAAQIDERITITFRBEEi/9oADAMBAAIRAxEAPwDhsREBERAREQEREBERAREQE9E8iBb6uxGVQtqUDPXXZtTT660qtg3KGaqplzj5Zk/EX9p/guKf0JeOFDkvzXh/2Rkmi8/b7JEzpDmn4iftP8FxT+hH4h/tP8FxX+hOpjRtnGB1YcyORXrnynzRpi5CqMk/+esrjNTUzv0eXLvxD/af4Lin9CefiJ+0/wAFxT+hOopQSSMDI8yo6e2ZH4c46gD2vX7cdfKRb9GOs6mU+XKvxF/af4Pin9CPxGH96/g+Kf0J09dC7DcAMH/Eg/1OZr6rSsh2uMHAOOXQya5qWtxifKHKuOdlTp6O/F62KLFrK91qanBZWZTturXI9U8xK3On9vh+ZP8AONL9nfOYy1LyIiAiIgIiICIiAiIgIiICIiAiIgIiICIiAiIgIiICIiAiIgds4QOS/NeH/ZGTejHrjnj2AMfoB5EyF4P0X5rw/wCyMlgZxkryrNUf1YTnG7a3MsMCuvI5Lg5z168/GR9LAt3ePjMd7dGbGeWB8UfIJpBzgL4Ak/Sf/Ewvr0qYFnVW6jJnnYvwxjrO59utzPqEjRqAzAsBvwwLbtu7IwPA+t8skNQxC5bGDnOXGAcFQCNvyZ9sg6b8esh8xkY/cZ9LqnGMHGARy8icnPnzPjIyfh7L1tWfEJ3NfbLohVnOHJVHbnsIyFzkcvPpNHWMrHK7iTnJcgk/VMq6hlBUY9bIJwM4PXB8JqMZrxYON5tLiZVb8IH9is+caX7PUTmBnT/wg/2Oz/8AfS/Z3zmBmpMPIiICIiAiIgIiICIiAiIgIiICIiAiIgIiICIiAiIgIiICIiB2zg/RfmvD/sjJYSI4SeS/NeH/AGRkoGkOZ9sXE9Ua6mcDJA5eP0zn3EeIFiXZsk+fX2D5J0bf5SndouzyG7vAwTf+ic7S3jzHSZsk/wC9S24a6puH32T4kyKK7FIVySmQcEGXE9Mj6ZSNMzVDum5gfot09qnwlm4Tqy6Z6YOMHrK5tNJ3C6cfZXUttpjaZdUMEY6EA/zmsWmuttxt5tq8Z0rf4Qf7G/zjS/Z3zmBnTu3/APYn+caX/ZfOYmdpeREQEREBERAREQEREBERAREQEREBERAREQEREBERAREQEREDtPDDyT5rw/7IyRzIvhx5J814f9kZIbpDmXrOfCaPENObEOeo5zaLTK2OvnMf6I1aJbvy38aVjYQdr8wOYz4H5PbJPhFm1yngwBEzazRAnIGfpn3paWU7jjoByIlU221R4SepXdXnxQn6jIwtJHRXeuVPQjEj9bVscr5dPYek0fntuNMX6a6navduz+ZWfONL/svnMzOlduD+Yv8AONL/ALL5zUzUzPIiICIiAiIgIiICIiAiIgIiICIiAiIgIiICIiAiIgIiICInsDsehPxPmvD/ALIzd3TR09dgWpu5vZW0uhw1Wn1FiHbVg+tWpGQZmzZ/d9V/k9b/AE5DmWQtM1ittGBnkOk1D3n931X+T1n9ObY1LgY7jV8xg40mrH+tcozVm2tNOC0V3LD3+R8onlmrOJ6uqtAwtGtxywPgmp8On/tTBqnusbc1GrPt0mrz+6uZum2vTTGas/1n4axZizH1V5n2Ca+q1Jdy58T+7wn1YLBWETT6rJ+Mfges6eA/9Oaoou/u+q/yms/pzVhxzWNyy5snKfCL7aH8wf5xpfs75zczpHbStxoGL12Ju1OnA76q2onbXdnAsAJHMc/lnN5epeREQEREBERAREQEREBERAREQEREBERAREQEREBERAREQE9E8iBtJr7QMCxwB4B3AH0ZnvpK79bZ77/zmpEDb9JXfrbPff8AnHpK79bZ77/zmpEDb9I3frbPff8AnHpG79bZ77/zmpEDb9JXfrbPff8AnHpK79bZ77/zmpEDPbq7HGHdmHkzMR++YIiAiIgIiICIiAiIgIiICIiAiIgIiICIiAnqzyIEhpOFtaCytUADj8pbWh8+jEcpv2dktStaXN3IqsLKjm+gIxX4wU7uZEgZ1L8zPBuGpre8Wt7tWBZQRvqbcPWKEYdfMcjApOs7PGtamN+mIt3AlLQwqZeZSzaCQcEcxkc8TZ4R2Ps1TMlF+mdkRrG/KMoVFIBYlkAAyw+uanFtAmn1ppruS+tLK9tlfxXB2n/nB+UGdc46m2zjVdYVBWdGF7rTpYwDsrONgALAnmcwOUaDgFLtts12lrBB2k98wL/oqfUG0E9WPITBwXgF2rNiUBWsrQvs3AO6j43dj9MgcyJ03tHWiNx2la61rpp0ndha6xt37C2CBnmTOb8D4vdWa6tNXV3xchH7vN5NnqbN+enPHL/qMD3jfZ34Pp9LqDarHV1NYECkMgDFeZ6HmJA4nYO2mjstYafSDS32cM0tdd1LUr3oIG616hzVlBY5VTlT4HIlb/CUq6bW1KlFKkaPS7k7tdhdl3OxXpuz4/IIED2c7O/C6tVYLAh0lBuIKkh1BwVyOh6SDxznWfwY2CzTa5rV09S3JXpK2FSKrXXE7UYY9Zc7c+Uous43qKhbpGrqqDFktrWipTuHLmcZBBHIiBh03Zu90ruFZ7m0ttfNeSEYK5CswzgmSHEuxNyXimhk1Cvs2NUyDJfGEKs2VYZwRzk52SoNip8JNeqqpXK1sVNVCf8AzalxtorBxlV3MfASx8X4anD6tRq1yKL1rNK6Oiqq+pLw/dPa1q7lCsNoxhs7ScGBy1eA2DVfAritNu/Z+VPqBz8UFlBwCSBnpzm/qux16U22EfldNctV9PLfWbMClxzw6sTjl448552Q0dtthw6VUcjffcqNXWvmS4OWOThepM6O+sS17+JVXUIun1GjCB2pZHTOC+pfaW7w7S2VOemOkDlvavgHwK0ac3V22hVNgq3fknIBNbZGCRnGQfDwM+eynAH12pTTVnbuyWdhla0UZd2+QD/iW3t5SMHuNdp79FddvTcqC+t8kOfVTe6jccsuc46Z66fBeKU1vVoNICyam6hNTdaNrX171HcogP5Ok5bOebZGcdIFY7RcHbSah9Ox3BSCrqMLbW3Ouxf8LKQRNrsb2bbX3mhXFYWuy1ncZVVQcyRkeJUfTLRxji+k+Eavh+upc6fT6jUpprNKR3+nVHcCoFzh6+QO09OeOWAN/wDBnTp7KeIaWk51Go09+034VK6UKBO8bpks+SRkAVjzxApN3ZLVqhsanagTeN71AsnTKDdl/ozPjjvADpq9NYzqw1VC3AKCGQHkVYH5fLynZtGmk7zSalBRah1Gg0uhdTZvWusbriyZAR9wboP0lBzKX+FjYbdEbi4U6ewk1hS+e+f/AKiBApA4Mv8AetMPa9mf9k3uIdknp0w1T36fDY2V72F1ics2IrKNygke0cxmTf4MtLon4lp0/K2f+udl9dJrO2m1uY3HpgEfKBIrWa/Q22326k6yy2zeVI7lQr55ElmYlR0C+UCE4Vwe/VWd1pq2ts2ltqYJ2jGT+8TSsXBweo6+2Xj8EXFF0+vNjsFU6fUgljjGELjGfHKDlKM/+sD5iIgIiICIiAiIgIiICIiAiIgey08X49VZwvRaJN3e6ezUu/LCgWEbQD4kyqxAz6V8OpPQMpP0GdG7Q9vNJZZr+7TUFdcaPXDVoy9zjBVcE88eJnMogdJ13bjSXLxOw13Jdr6qEVSUdAa9ozkAY5DMr3Z/jVOhTv6QbNcwcIzqO70ueQdQc95b+4fLKvPYFi7P6vSm3dq7NTWWZi12mYFirA71ZeRO4nqD0bpM/aXjVPEdfbqrWamlyNo295YEQKqIACBvOM8yACevnVogWHj3aIW116XT19zpKGLom7dY1h5Nda/6TkcuXIDkJu8Y7RaXV0b9TTZ6RUBe/pKLXcqjCteh/TAwMgcwBzEqM92wLppe11VQpRRdaKQNrXClVqYAgPVplyjOM8msLefWSnHvwhjfQmnLaimum1L/AIao/Ou+YWWK6gnABAwR0I5cuvNwsbDAlX446O7abNFbtuFSMzovljvMknHiecsHDu2jLw/VUPa3wm2zTmshFwEQnfk4wORlK2GNsCR4lx/U6hEruuZ0rJKK2MLnrtAHKedn9WtWqousJCV3VOxAJIVWBOB9Ej9hnhWBJ9peILfrNTqK8hLtRfYu7k217GZcjzwRJbsLxjT6c6v4S1gW/SWUr3ShmJdkzjJAGACecqsQLRxDtSz3UNUHo0+kIFFdLDfUuclt5HrWMfWLHz8pl7b8c0+p+C16c2smm0yVFrwA7NncxwCfPGfHnKlEC4/g/wCM6PR6hdVeLu9pW/b3exksL1tWqkHBU+uxznHKVGx8knzJP1z4iBN9lO0Vmgu+EVLWz7HTFyb19bHPHmMD/TxkTe+4k8ufPkMDnz5DymKICIiAiIgIiICIiAiIgIiICIiAiIgIiICIiAiIgJcOxGjSzeCpZy9QG0vgesGUsBS+BlSOvPoQAS0p8y6e4owZTgqQR7Qcj98DoHENHp6tRTUakVSXr/Li8oWLpuZAKBkkkgE8hkjAABOr2sempQ1aadncg7lrfI2uVJwawjAlGB3HnnPPOZVKeJMtjWg+uxY5IBILcyy+TZJwfCZH4zYafg5I2ZX9EbztJIG/rgFiceZMDf4nrR8HqBrq33obGZKKEKKltiBUKKCCe7JJz4gS9VcH01dKM9abvhJI2BUZ1ei0hdnrbeS7vLK8iM4nLdVrC4UMc7ECLgAAKCWxy+VifpM26OPXqu3vGPyvhmGFZBgtzGA7YHhuPnAunZzhWnfSW2uiEPTWUZ9iMuyzUCwF+eeYpG4L0wSpAMpfacqNVeEXYnePhSRy58+gA655Y5dOcx6PjF1Q2pYduMBW9ZQM7iArchk9fPM09Xe1js7HLMSSfMnmTAwxEQEREBERAREQEREBERAREQEREBERAREQEREBERAREQEREBERAREQERED2eREBERAREQEREBERAREQERPYHkREBET3EDyIiBcNH2dpscJ6wznoSfDyAm6/Y6oYyx8c4J5EZ6chkcpn0J9fl5N09hmf4ZZ6h3knYx58+e5xnB+SaeMfHp0xY5jzCNXshXvVCT62ee9TjBPgMnoPGZOJdj6qkD7mPMDrLDqdOqlGAwdxGcnoWJImPjg/JJ/9k/2GOEbWTgx8Z8KpT2arYFgDhcZO4eMz29kVBbAYhS3MOOe0sD9Pqn6ps16hlGFOAevIH5Op6TINW+MZ65JyB1Ytk9OXxj9cnhHxVXFjmPTS/FJRnwI8O8BychdvIcjlh9YmL8WExuIIB6ZsUE9cgfLykkNY/Xd1JPQdSQc/Wo+qenXWHx6Zx6q8uvTlyPyyOMfDqx/EfZ2UVeoPyeuOfXkOXM+qfqmNOzCEAjoQTzsUHaM+tjy5GSlmusI6+B6Ko+rl19ZufywNU45ZHXHxV6HOR06c+nSTwg6cfxH/imvs9ti+JwPrOMe2fY7LUBQXYqzZ2jrnGPEdPjD65ttq3PVvLy8G3D982qtQ3dOc9OnTl4/8xwhMYsfxXW4FUORDe9HoOnyb3vukkJ7J64U8KfEZ6Dp8m977o9B0+Te990k4k9cHCnxGeg6fJve+6PQdPk3vfdJOI64OFPiM9B0+Te990eg6fJve+6ScR1wcKfEZ6Dp8m977o9B0+Te990k4jrg4U+Iz0HT5N733R6Dp8m977pJxHXBwp8RnoOnyb3vuj0HT5N733STiOuDhT4jPQdPk3vfdHoOnyb3vuknEdcHCnxF+g6v8XvfdJrst2Y09jWlhkpUWVbCMFumcHAOPKYTPMSJxxpE46zHpZtN2P0YtLWdwQz1VqAQKzyDOyqScHGB5cjPNN2Q0SoAy1llO8klSTusdUXPlyX6JWcT0j/v/v2Tjqhz1Qser7L6RKrrUrRtr24x3RwtY28gWHIsD0zGv7J6NaiipWXX4OmdyKSz43EPnPjzzylbA6Qok9UHVC06jsnoxZXlK1ULc7Ie73AIuMMVJDAk5HiZrjsvou+FGyvum05cWAruznJOfBvDEr2IAjqg6oaut4VQ7s6psUnkqnAA8PpibNkSeFfjrhX4/9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4" descr="data:image/jpeg;base64,/9j/4AAQSkZJRgABAQAAAQABAAD/2wCEAAkGBxISEhUQERMVFRITFRIXGBcQFREWEhYWFhoXFxUVFxUYHiggGBslGxUWITEiJiotLi4uFx8zODUtNygtLisBCgoKDg0OFxAQFysjHh8vLi0rLS0rLS0tLS0tKysrLSsrLS0tLSsvKy0rKy0tLS0rNysrKystKystKystKysrK//AABEIAKsBJgMBIgACEQEDEQH/xAAbAAEAAgMBAQAAAAAAAAAAAAAABQYDBAcBAv/EAEcQAAICAQIDBAQICwcDBQAAAAECAAMRBBIFITEGE0FRFSJxkhQyYXSBkbPhBxYjJEJTZKGk0dM0VGKUsbLBUvDxM0NjcnP/xAAZAQEAAwEBAAAAAAAAAAAAAAAAAQMEAgX/xAAgEQEAAgICAwEBAQAAAAAAAAAAAQIDERITITFRBEEi/9oADAMBAAIRAxEAPwDhsREBERAREQEREBERAREQE9E8iBb6uxGVQtqUDPXXZtTT660qtg3KGaqplzj5Zk/EX9p/guKf0JeOFDkvzXh/2Rkmi8/b7JEzpDmn4iftP8FxT+hH4h/tP8FxX+hOpjRtnGB1YcyORXrnynzRpi5CqMk/+esrjNTUzv0eXLvxD/af4Lin9CefiJ+0/wAFxT+hOopQSSMDI8yo6e2ZH4c46gD2vX7cdfKRb9GOs6mU+XKvxF/af4Pin9CPxGH96/g+Kf0J09dC7DcAMH/Eg/1OZr6rSsh2uMHAOOXQya5qWtxifKHKuOdlTp6O/F62KLFrK91qanBZWZTturXI9U8xK3On9vh+ZP8AONL9nfOYy1LyIiAiIgIiICIiAiIgIiICIiAiIgIiICIiAiIgIiICIiAiIgds4QOS/NeH/ZGTejHrjnj2AMfoB5EyF4P0X5rw/wCyMlgZxkryrNUf1YTnG7a3MsMCuvI5Lg5z168/GR9LAt3ePjMd7dGbGeWB8UfIJpBzgL4Ak/Sf/Ewvr0qYFnVW6jJnnYvwxjrO59utzPqEjRqAzAsBvwwLbtu7IwPA+t8skNQxC5bGDnOXGAcFQCNvyZ9sg6b8esh8xkY/cZ9LqnGMHGARy8icnPnzPjIyfh7L1tWfEJ3NfbLohVnOHJVHbnsIyFzkcvPpNHWMrHK7iTnJcgk/VMq6hlBUY9bIJwM4PXB8JqMZrxYON5tLiZVb8IH9is+caX7PUTmBnT/wg/2Oz/8AfS/Z3zmBmpMPIiICIiAiIgIiICIiAiIgIiICIiAiIgIiICIiAiIgIiICIiB2zg/RfmvD/sjJYSI4SeS/NeH/AGRkoGkOZ9sXE9Ua6mcDJA5eP0zn3EeIFiXZsk+fX2D5J0bf5SndouzyG7vAwTf+ic7S3jzHSZsk/wC9S24a6puH32T4kyKK7FIVySmQcEGXE9Mj6ZSNMzVDum5gfot09qnwlm4Tqy6Z6YOMHrK5tNJ3C6cfZXUttpjaZdUMEY6EA/zmsWmuttxt5tq8Z0rf4Qf7G/zjS/Z3zmBnTu3/APYn+caX/ZfOYmdpeREQEREBERAREQEREBERAREQEREBERAREQEREBERAREQEREDtPDDyT5rw/7IyRzIvhx5J814f9kZIbpDmXrOfCaPENObEOeo5zaLTK2OvnMf6I1aJbvy38aVjYQdr8wOYz4H5PbJPhFm1yngwBEzazRAnIGfpn3paWU7jjoByIlU221R4SepXdXnxQn6jIwtJHRXeuVPQjEj9bVscr5dPYek0fntuNMX6a6navduz+ZWfONL/svnMzOlduD+Yv8AONL/ALL5zUzUzPIiICIiAiIgIiICIiAiIgIiICIiAiIgIiICIiAiIgIiICInsDsehPxPmvD/ALIzd3TR09dgWpu5vZW0uhw1Wn1FiHbVg+tWpGQZmzZ/d9V/k9b/AE5DmWQtM1ittGBnkOk1D3n931X+T1n9ObY1LgY7jV8xg40mrH+tcozVm2tNOC0V3LD3+R8onlmrOJ6uqtAwtGtxywPgmp8On/tTBqnusbc1GrPt0mrz+6uZum2vTTGas/1n4axZizH1V5n2Ca+q1Jdy58T+7wn1YLBWETT6rJ+Mfges6eA/9Oaoou/u+q/yms/pzVhxzWNyy5snKfCL7aH8wf5xpfs75zczpHbStxoGL12Ju1OnA76q2onbXdnAsAJHMc/lnN5epeREQEREBERAREQEREBERAREQEREBERAREQEREBERAREQE9E8iBtJr7QMCxwB4B3AH0ZnvpK79bZ77/zmpEDb9JXfrbPff8AnHpK79bZ77/zmpEDb9I3frbPff8AnHpG79bZ77/zmpEDb9JXfrbPff8AnHpK79bZ77/zmpEDPbq7HGHdmHkzMR++YIiAiIgIiICIiAiIgIiICIiAiIgIiICIiAnqzyIEhpOFtaCytUADj8pbWh8+jEcpv2dktStaXN3IqsLKjm+gIxX4wU7uZEgZ1L8zPBuGpre8Wt7tWBZQRvqbcPWKEYdfMcjApOs7PGtamN+mIt3AlLQwqZeZSzaCQcEcxkc8TZ4R2Ps1TMlF+mdkRrG/KMoVFIBYlkAAyw+uanFtAmn1ppruS+tLK9tlfxXB2n/nB+UGdc46m2zjVdYVBWdGF7rTpYwDsrONgALAnmcwOUaDgFLtts12lrBB2k98wL/oqfUG0E9WPITBwXgF2rNiUBWsrQvs3AO6j43dj9MgcyJ03tHWiNx2la61rpp0ndha6xt37C2CBnmTOb8D4vdWa6tNXV3xchH7vN5NnqbN+enPHL/qMD3jfZ34Pp9LqDarHV1NYECkMgDFeZ6HmJA4nYO2mjstYafSDS32cM0tdd1LUr3oIG616hzVlBY5VTlT4HIlb/CUq6bW1KlFKkaPS7k7tdhdl3OxXpuz4/IIED2c7O/C6tVYLAh0lBuIKkh1BwVyOh6SDxznWfwY2CzTa5rV09S3JXpK2FSKrXXE7UYY9Zc7c+Uous43qKhbpGrqqDFktrWipTuHLmcZBBHIiBh03Zu90ruFZ7m0ttfNeSEYK5CswzgmSHEuxNyXimhk1Cvs2NUyDJfGEKs2VYZwRzk52SoNip8JNeqqpXK1sVNVCf8AzalxtorBxlV3MfASx8X4anD6tRq1yKL1rNK6Oiqq+pLw/dPa1q7lCsNoxhs7ScGBy1eA2DVfAritNu/Z+VPqBz8UFlBwCSBnpzm/qux16U22EfldNctV9PLfWbMClxzw6sTjl448552Q0dtthw6VUcjffcqNXWvmS4OWOThepM6O+sS17+JVXUIun1GjCB2pZHTOC+pfaW7w7S2VOemOkDlvavgHwK0ac3V22hVNgq3fknIBNbZGCRnGQfDwM+eynAH12pTTVnbuyWdhla0UZd2+QD/iW3t5SMHuNdp79FddvTcqC+t8kOfVTe6jccsuc46Z66fBeKU1vVoNICyam6hNTdaNrX171HcogP5Ok5bOebZGcdIFY7RcHbSah9Ox3BSCrqMLbW3Ouxf8LKQRNrsb2bbX3mhXFYWuy1ncZVVQcyRkeJUfTLRxji+k+Eavh+upc6fT6jUpprNKR3+nVHcCoFzh6+QO09OeOWAN/wDBnTp7KeIaWk51Go09+034VK6UKBO8bpks+SRkAVjzxApN3ZLVqhsanagTeN71AsnTKDdl/ozPjjvADpq9NYzqw1VC3AKCGQHkVYH5fLynZtGmk7zSalBRah1Gg0uhdTZvWusbriyZAR9wboP0lBzKX+FjYbdEbi4U6ewk1hS+e+f/AKiBApA4Mv8AetMPa9mf9k3uIdknp0w1T36fDY2V72F1ics2IrKNygke0cxmTf4MtLon4lp0/K2f+udl9dJrO2m1uY3HpgEfKBIrWa/Q22326k6yy2zeVI7lQr55ElmYlR0C+UCE4Vwe/VWd1pq2ts2ltqYJ2jGT+8TSsXBweo6+2Xj8EXFF0+vNjsFU6fUgljjGELjGfHKDlKM/+sD5iIgIiICIiAiIgIiICIiAiIgey08X49VZwvRaJN3e6ezUu/LCgWEbQD4kyqxAz6V8OpPQMpP0GdG7Q9vNJZZr+7TUFdcaPXDVoy9zjBVcE88eJnMogdJ13bjSXLxOw13Jdr6qEVSUdAa9ozkAY5DMr3Z/jVOhTv6QbNcwcIzqO70ueQdQc95b+4fLKvPYFi7P6vSm3dq7NTWWZi12mYFirA71ZeRO4nqD0bpM/aXjVPEdfbqrWamlyNo295YEQKqIACBvOM8yACevnVogWHj3aIW116XT19zpKGLom7dY1h5Nda/6TkcuXIDkJu8Y7RaXV0b9TTZ6RUBe/pKLXcqjCteh/TAwMgcwBzEqM92wLppe11VQpRRdaKQNrXClVqYAgPVplyjOM8msLefWSnHvwhjfQmnLaimum1L/AIao/Ou+YWWK6gnABAwR0I5cuvNwsbDAlX446O7abNFbtuFSMzovljvMknHiecsHDu2jLw/VUPa3wm2zTmshFwEQnfk4wORlK2GNsCR4lx/U6hEruuZ0rJKK2MLnrtAHKedn9WtWqousJCV3VOxAJIVWBOB9Ej9hnhWBJ9peILfrNTqK8hLtRfYu7k217GZcjzwRJbsLxjT6c6v4S1gW/SWUr3ShmJdkzjJAGACecqsQLRxDtSz3UNUHo0+kIFFdLDfUuclt5HrWMfWLHz8pl7b8c0+p+C16c2smm0yVFrwA7NncxwCfPGfHnKlEC4/g/wCM6PR6hdVeLu9pW/b3exksL1tWqkHBU+uxznHKVGx8knzJP1z4iBN9lO0Vmgu+EVLWz7HTFyb19bHPHmMD/TxkTe+4k8ufPkMDnz5DymKICIiAiIgIiICIiAiIgIiICIiAiIgIiICIiAiIgJcOxGjSzeCpZy9QG0vgesGUsBS+BlSOvPoQAS0p8y6e4owZTgqQR7Qcj98DoHENHp6tRTUakVSXr/Li8oWLpuZAKBkkkgE8hkjAABOr2sempQ1aadncg7lrfI2uVJwawjAlGB3HnnPPOZVKeJMtjWg+uxY5IBILcyy+TZJwfCZH4zYafg5I2ZX9EbztJIG/rgFiceZMDf4nrR8HqBrq33obGZKKEKKltiBUKKCCe7JJz4gS9VcH01dKM9abvhJI2BUZ1ei0hdnrbeS7vLK8iM4nLdVrC4UMc7ECLgAAKCWxy+VifpM26OPXqu3vGPyvhmGFZBgtzGA7YHhuPnAunZzhWnfSW2uiEPTWUZ9iMuyzUCwF+eeYpG4L0wSpAMpfacqNVeEXYnePhSRy58+gA655Y5dOcx6PjF1Q2pYduMBW9ZQM7iArchk9fPM09Xe1js7HLMSSfMnmTAwxEQEREBERAREQEREBERAREQEREBERAREQEREBERAREQEREBERAREQERED2eREBERAREQEREBERAREQERPYHkREBET3EDyIiBcNH2dpscJ6wznoSfDyAm6/Y6oYyx8c4J5EZ6chkcpn0J9fl5N09hmf4ZZ6h3knYx58+e5xnB+SaeMfHp0xY5jzCNXshXvVCT62ee9TjBPgMnoPGZOJdj6qkD7mPMDrLDqdOqlGAwdxGcnoWJImPjg/JJ/9k/2GOEbWTgx8Z8KpT2arYFgDhcZO4eMz29kVBbAYhS3MOOe0sD9Pqn6ps16hlGFOAevIH5Op6TINW+MZ65JyB1Ytk9OXxj9cnhHxVXFjmPTS/FJRnwI8O8BychdvIcjlh9YmL8WExuIIB6ZsUE9cgfLykkNY/Xd1JPQdSQc/Wo+qenXWHx6Zx6q8uvTlyPyyOMfDqx/EfZ2UVeoPyeuOfXkOXM+qfqmNOzCEAjoQTzsUHaM+tjy5GSlmusI6+B6Ko+rl19ZufywNU45ZHXHxV6HOR06c+nSTwg6cfxH/imvs9ti+JwPrOMe2fY7LUBQXYqzZ2jrnGPEdPjD65ttq3PVvLy8G3D982qtQ3dOc9OnTl4/8xwhMYsfxXW4FUORDe9HoOnyb3vukkJ7J64U8KfEZ6Dp8m977o9B0+Te990k4k9cHCnxGeg6fJve+6PQdPk3vfdJOI64OFPiM9B0+Te990eg6fJve+6ScR1wcKfEZ6Dp8m977o9B0+Te990k4jrg4U+Iz0HT5N733R6Dp8m977pJxHXBwp8RnoOnyb3vuj0HT5N733STiOuDhT4jPQdPk3vfdHoOnyb3vuknEdcHCnxF+g6v8XvfdJrst2Y09jWlhkpUWVbCMFumcHAOPKYTPMSJxxpE46zHpZtN2P0YtLWdwQz1VqAQKzyDOyqScHGB5cjPNN2Q0SoAy1llO8klSTusdUXPlyX6JWcT0j/v/v2Tjqhz1Qser7L6RKrrUrRtr24x3RwtY28gWHIsD0zGv7J6NaiipWXX4OmdyKSz43EPnPjzzylbA6Qok9UHVC06jsnoxZXlK1ULc7Ie73AIuMMVJDAk5HiZrjsvou+FGyvum05cWAruznJOfBvDEr2IAjqg6oaut4VQ7s6psUnkqnAA8PpibNkSeFfjrhX4/9k="/>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p:cNvPicPr>
            <a:picLocks noChangeAspect="1"/>
          </p:cNvPicPr>
          <p:nvPr/>
        </p:nvPicPr>
        <p:blipFill>
          <a:blip r:embed="rId2"/>
          <a:stretch>
            <a:fillRect/>
          </a:stretch>
        </p:blipFill>
        <p:spPr>
          <a:xfrm>
            <a:off x="3675718" y="3750865"/>
            <a:ext cx="3971429" cy="2180952"/>
          </a:xfrm>
          <a:prstGeom prst="rect">
            <a:avLst/>
          </a:prstGeom>
        </p:spPr>
      </p:pic>
    </p:spTree>
    <p:extLst>
      <p:ext uri="{BB962C8B-B14F-4D97-AF65-F5344CB8AC3E}">
        <p14:creationId xmlns:p14="http://schemas.microsoft.com/office/powerpoint/2010/main" val="57891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梯度下降法</a:t>
            </a:r>
          </a:p>
        </p:txBody>
      </p:sp>
      <p:sp>
        <p:nvSpPr>
          <p:cNvPr id="3" name="内容占位符 2"/>
          <p:cNvSpPr>
            <a:spLocks noGrp="1"/>
          </p:cNvSpPr>
          <p:nvPr>
            <p:ph idx="1"/>
          </p:nvPr>
        </p:nvSpPr>
        <p:spPr/>
        <p:txBody>
          <a:bodyPr/>
          <a:lstStyle/>
          <a:p>
            <a:r>
              <a:rPr lang="zh-CN" altLang="en-US" dirty="0" smtClean="0"/>
              <a:t>目标函数的一阶</a:t>
            </a:r>
            <a:r>
              <a:rPr lang="en-US" altLang="zh-CN" dirty="0"/>
              <a:t>T</a:t>
            </a:r>
            <a:r>
              <a:rPr lang="en-US" altLang="zh-CN" dirty="0" smtClean="0"/>
              <a:t>aylor</a:t>
            </a:r>
            <a:r>
              <a:rPr lang="zh-CN" altLang="en-US" dirty="0" smtClean="0"/>
              <a:t>展开</a:t>
            </a:r>
            <a:endParaRPr lang="en-US" altLang="zh-CN" dirty="0" smtClean="0"/>
          </a:p>
          <a:p>
            <a:endParaRPr lang="en-US" altLang="zh-CN" dirty="0"/>
          </a:p>
          <a:p>
            <a:endParaRPr lang="en-US" altLang="zh-CN" dirty="0" smtClean="0"/>
          </a:p>
          <a:p>
            <a:r>
              <a:rPr lang="zh-CN" altLang="en-US" dirty="0" smtClean="0"/>
              <a:t>上式右边当                                   （也就是负梯度方向）的时候取得最小值</a:t>
            </a:r>
            <a:endParaRPr lang="en-US" altLang="zh-CN" dirty="0" smtClean="0"/>
          </a:p>
          <a:p>
            <a:r>
              <a:rPr lang="zh-CN" altLang="en-US" dirty="0" smtClean="0"/>
              <a:t>步长</a:t>
            </a:r>
            <a:r>
              <a:rPr lang="zh-CN" altLang="en-US" i="1" dirty="0" smtClean="0"/>
              <a:t> </a:t>
            </a:r>
            <a:r>
              <a:rPr lang="zh-CN" altLang="en-US" dirty="0"/>
              <a:t>的选择则是一个一维的优化问题，这个问题比较简单（</a:t>
            </a:r>
            <a:r>
              <a:rPr lang="zh-CN" altLang="en-US" dirty="0" smtClean="0"/>
              <a:t>二分法</a:t>
            </a:r>
            <a:r>
              <a:rPr lang="zh-CN" altLang="en-US" dirty="0"/>
              <a:t>，</a:t>
            </a:r>
            <a:r>
              <a:rPr lang="en-US" altLang="zh-CN" dirty="0"/>
              <a:t>0.618 </a:t>
            </a:r>
            <a:r>
              <a:rPr lang="zh-CN" altLang="en-US" dirty="0"/>
              <a:t>法等都可以解决），当然也可以是预先定义的</a:t>
            </a:r>
          </a:p>
        </p:txBody>
      </p:sp>
      <p:sp>
        <p:nvSpPr>
          <p:cNvPr id="4" name="灯片编号占位符 3"/>
          <p:cNvSpPr>
            <a:spLocks noGrp="1"/>
          </p:cNvSpPr>
          <p:nvPr>
            <p:ph type="sldNum" sz="quarter" idx="12"/>
          </p:nvPr>
        </p:nvSpPr>
        <p:spPr/>
        <p:txBody>
          <a:bodyPr/>
          <a:lstStyle/>
          <a:p>
            <a:fld id="{866B60F5-782E-4018-B295-D2E207BF597C}" type="slidenum">
              <a:rPr lang="zh-CN" altLang="en-US" smtClean="0"/>
              <a:t>8</a:t>
            </a:fld>
            <a:endParaRPr lang="zh-CN" altLang="en-US"/>
          </a:p>
        </p:txBody>
      </p:sp>
      <p:pic>
        <p:nvPicPr>
          <p:cNvPr id="5" name="图片 4"/>
          <p:cNvPicPr>
            <a:picLocks noChangeAspect="1"/>
          </p:cNvPicPr>
          <p:nvPr/>
        </p:nvPicPr>
        <p:blipFill>
          <a:blip r:embed="rId2"/>
          <a:stretch>
            <a:fillRect/>
          </a:stretch>
        </p:blipFill>
        <p:spPr>
          <a:xfrm>
            <a:off x="3043451" y="2371584"/>
            <a:ext cx="4573066" cy="789441"/>
          </a:xfrm>
          <a:prstGeom prst="rect">
            <a:avLst/>
          </a:prstGeom>
        </p:spPr>
      </p:pic>
      <p:pic>
        <p:nvPicPr>
          <p:cNvPr id="6" name="图片 5"/>
          <p:cNvPicPr>
            <a:picLocks noChangeAspect="1"/>
          </p:cNvPicPr>
          <p:nvPr/>
        </p:nvPicPr>
        <p:blipFill>
          <a:blip r:embed="rId3"/>
          <a:stretch>
            <a:fillRect/>
          </a:stretch>
        </p:blipFill>
        <p:spPr>
          <a:xfrm>
            <a:off x="3003721" y="3335039"/>
            <a:ext cx="3018278" cy="473884"/>
          </a:xfrm>
          <a:prstGeom prst="rect">
            <a:avLst/>
          </a:prstGeom>
        </p:spPr>
      </p:pic>
    </p:spTree>
    <p:extLst>
      <p:ext uri="{BB962C8B-B14F-4D97-AF65-F5344CB8AC3E}">
        <p14:creationId xmlns:p14="http://schemas.microsoft.com/office/powerpoint/2010/main" val="32780943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新技能</a:t>
            </a:r>
            <a:r>
              <a:rPr lang="en-US" altLang="zh-CN" dirty="0"/>
              <a:t>get </a:t>
            </a:r>
            <a:r>
              <a:rPr lang="en-US" altLang="zh-CN" dirty="0" smtClean="0">
                <a:sym typeface="Wingdings 2" panose="05020102010507070707" pitchFamily="18" charset="2"/>
              </a:rPr>
              <a:t>——</a:t>
            </a:r>
            <a:r>
              <a:rPr lang="zh-CN" altLang="en-US" dirty="0" smtClean="0">
                <a:sym typeface="Wingdings 2" panose="05020102010507070707" pitchFamily="18" charset="2"/>
              </a:rPr>
              <a:t>矩阵求导</a:t>
            </a:r>
            <a:endParaRPr lang="zh-CN" altLang="en-US" dirty="0"/>
          </a:p>
        </p:txBody>
      </p:sp>
      <p:sp>
        <p:nvSpPr>
          <p:cNvPr id="3" name="内容占位符 2"/>
          <p:cNvSpPr>
            <a:spLocks noGrp="1"/>
          </p:cNvSpPr>
          <p:nvPr>
            <p:ph idx="1"/>
          </p:nvPr>
        </p:nvSpPr>
        <p:spPr/>
        <p:txBody>
          <a:bodyPr/>
          <a:lstStyle/>
          <a:p>
            <a:r>
              <a:rPr lang="zh-CN" altLang="en-US" dirty="0"/>
              <a:t>先</a:t>
            </a:r>
            <a:r>
              <a:rPr lang="zh-CN" altLang="en-US" dirty="0" smtClean="0"/>
              <a:t>记住两条规则</a:t>
            </a:r>
            <a:endParaRPr lang="en-US" altLang="zh-CN" dirty="0" smtClean="0"/>
          </a:p>
          <a:p>
            <a:endParaRPr lang="en-US" altLang="zh-CN" dirty="0"/>
          </a:p>
          <a:p>
            <a:endParaRPr lang="en-US" altLang="zh-CN" dirty="0" smtClean="0"/>
          </a:p>
          <a:p>
            <a:r>
              <a:rPr lang="zh-CN" altLang="en-US" dirty="0"/>
              <a:t>给</a:t>
            </a:r>
            <a:r>
              <a:rPr lang="zh-CN" altLang="en-US" dirty="0" smtClean="0"/>
              <a:t>个例子</a:t>
            </a:r>
            <a:r>
              <a:rPr lang="en-US" altLang="zh-CN" dirty="0" smtClean="0"/>
              <a:t>log |</a:t>
            </a:r>
            <a:r>
              <a:rPr lang="en-US" altLang="zh-CN" dirty="0" err="1" smtClean="0"/>
              <a:t>det</a:t>
            </a:r>
            <a:r>
              <a:rPr lang="en-US" altLang="zh-CN" dirty="0" smtClean="0"/>
              <a:t>(A)|</a:t>
            </a:r>
            <a:r>
              <a:rPr lang="zh-CN" altLang="en-US" dirty="0" smtClean="0"/>
              <a:t>，顺便打个广告：</a:t>
            </a:r>
            <a:endParaRPr lang="en-US" altLang="zh-CN" dirty="0" smtClean="0"/>
          </a:p>
          <a:p>
            <a:pPr lvl="1"/>
            <a:r>
              <a:rPr lang="zh-CN" altLang="en-US" dirty="0" smtClean="0"/>
              <a:t>首先给出一般的求</a:t>
            </a:r>
            <a:r>
              <a:rPr lang="en-US" altLang="zh-CN" dirty="0" smtClean="0"/>
              <a:t>f(A)</a:t>
            </a:r>
            <a:r>
              <a:rPr lang="zh-CN" altLang="en-US" dirty="0" smtClean="0"/>
              <a:t>的方向导数</a:t>
            </a:r>
            <a:r>
              <a:rPr lang="en-US" altLang="zh-CN" dirty="0" err="1" smtClean="0"/>
              <a:t>D</a:t>
            </a:r>
            <a:r>
              <a:rPr lang="en-US" altLang="zh-CN" baseline="-25000" dirty="0" err="1" smtClean="0"/>
              <a:t>A</a:t>
            </a:r>
            <a:r>
              <a:rPr lang="en-US" altLang="zh-CN" dirty="0" err="1" smtClean="0"/>
              <a:t>f</a:t>
            </a:r>
            <a:r>
              <a:rPr lang="en-US" altLang="zh-CN" dirty="0" smtClean="0"/>
              <a:t>(A)[H]</a:t>
            </a:r>
            <a:r>
              <a:rPr lang="zh-CN" altLang="en-US" dirty="0" smtClean="0"/>
              <a:t>的法则</a:t>
            </a:r>
            <a:endParaRPr lang="en-US" altLang="zh-CN" dirty="0" smtClean="0"/>
          </a:p>
        </p:txBody>
      </p:sp>
      <p:sp>
        <p:nvSpPr>
          <p:cNvPr id="4" name="灯片编号占位符 3"/>
          <p:cNvSpPr>
            <a:spLocks noGrp="1"/>
          </p:cNvSpPr>
          <p:nvPr>
            <p:ph type="sldNum" sz="quarter" idx="12"/>
          </p:nvPr>
        </p:nvSpPr>
        <p:spPr/>
        <p:txBody>
          <a:bodyPr/>
          <a:lstStyle/>
          <a:p>
            <a:fld id="{40FA2741-BC5F-48E9-9E6B-CBACFFB28EA5}" type="slidenum">
              <a:rPr lang="zh-CN" altLang="en-US" smtClean="0"/>
              <a:t>80</a:t>
            </a:fld>
            <a:endParaRPr lang="zh-CN" altLang="en-US"/>
          </a:p>
        </p:txBody>
      </p:sp>
      <p:pic>
        <p:nvPicPr>
          <p:cNvPr id="5" name="图片 4"/>
          <p:cNvPicPr>
            <a:picLocks noChangeAspect="1"/>
          </p:cNvPicPr>
          <p:nvPr/>
        </p:nvPicPr>
        <p:blipFill>
          <a:blip r:embed="rId2"/>
          <a:stretch>
            <a:fillRect/>
          </a:stretch>
        </p:blipFill>
        <p:spPr>
          <a:xfrm>
            <a:off x="2364535" y="2358428"/>
            <a:ext cx="7137004" cy="927980"/>
          </a:xfrm>
          <a:prstGeom prst="rect">
            <a:avLst/>
          </a:prstGeom>
        </p:spPr>
      </p:pic>
      <p:pic>
        <p:nvPicPr>
          <p:cNvPr id="6" name="图片 5"/>
          <p:cNvPicPr>
            <a:picLocks noChangeAspect="1"/>
          </p:cNvPicPr>
          <p:nvPr/>
        </p:nvPicPr>
        <p:blipFill>
          <a:blip r:embed="rId3"/>
          <a:stretch>
            <a:fillRect/>
          </a:stretch>
        </p:blipFill>
        <p:spPr>
          <a:xfrm>
            <a:off x="3571253" y="4382021"/>
            <a:ext cx="3619048" cy="1552381"/>
          </a:xfrm>
          <a:prstGeom prst="rect">
            <a:avLst/>
          </a:prstGeom>
        </p:spPr>
      </p:pic>
    </p:spTree>
    <p:extLst>
      <p:ext uri="{BB962C8B-B14F-4D97-AF65-F5344CB8AC3E}">
        <p14:creationId xmlns:p14="http://schemas.microsoft.com/office/powerpoint/2010/main" val="17121393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正事聊完了！！！</a:t>
            </a:r>
            <a:endParaRPr lang="zh-CN" altLang="en-US" dirty="0"/>
          </a:p>
        </p:txBody>
      </p:sp>
      <p:sp>
        <p:nvSpPr>
          <p:cNvPr id="3" name="内容占位符 2"/>
          <p:cNvSpPr>
            <a:spLocks noGrp="1"/>
          </p:cNvSpPr>
          <p:nvPr>
            <p:ph idx="1"/>
          </p:nvPr>
        </p:nvSpPr>
        <p:spPr/>
        <p:txBody>
          <a:bodyPr/>
          <a:lstStyle/>
          <a:p>
            <a:r>
              <a:rPr lang="zh-CN" altLang="en-US" dirty="0" smtClean="0"/>
              <a:t>咱来唠</a:t>
            </a:r>
            <a:r>
              <a:rPr lang="en-US" altLang="zh-CN" dirty="0" smtClean="0"/>
              <a:t>10</a:t>
            </a:r>
            <a:r>
              <a:rPr lang="zh-CN" altLang="en-US" dirty="0" smtClean="0"/>
              <a:t>块钱的呗</a:t>
            </a:r>
            <a:endParaRPr lang="en-US" altLang="zh-CN" dirty="0" smtClean="0"/>
          </a:p>
          <a:p>
            <a:pPr lvl="1"/>
            <a:r>
              <a:rPr lang="zh-CN" altLang="en-US" dirty="0" smtClean="0"/>
              <a:t>导师</a:t>
            </a:r>
            <a:endParaRPr lang="en-US" altLang="zh-CN" dirty="0" smtClean="0"/>
          </a:p>
          <a:p>
            <a:pPr lvl="1"/>
            <a:r>
              <a:rPr lang="zh-CN" altLang="en-US" dirty="0" smtClean="0"/>
              <a:t>科研</a:t>
            </a:r>
            <a:endParaRPr lang="en-US" altLang="zh-CN" dirty="0" smtClean="0"/>
          </a:p>
          <a:p>
            <a:pPr lvl="1"/>
            <a:r>
              <a:rPr lang="zh-CN" altLang="en-US" dirty="0" smtClean="0"/>
              <a:t>工作</a:t>
            </a:r>
            <a:endParaRPr lang="en-US" altLang="zh-CN" dirty="0" smtClean="0"/>
          </a:p>
          <a:p>
            <a:pPr lvl="1"/>
            <a:r>
              <a:rPr lang="zh-CN" altLang="en-US" dirty="0" smtClean="0"/>
              <a:t>生活</a:t>
            </a:r>
            <a:endParaRPr lang="en-US" altLang="zh-CN" dirty="0" smtClean="0"/>
          </a:p>
          <a:p>
            <a:pPr lvl="1"/>
            <a:r>
              <a:rPr lang="zh-CN" altLang="en-US" dirty="0" smtClean="0"/>
              <a:t>。。。</a:t>
            </a:r>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40FA2741-BC5F-48E9-9E6B-CBACFFB28EA5}" type="slidenum">
              <a:rPr lang="zh-CN" altLang="en-US" smtClean="0"/>
              <a:t>81</a:t>
            </a:fld>
            <a:endParaRPr lang="zh-CN" altLang="en-US"/>
          </a:p>
        </p:txBody>
      </p:sp>
    </p:spTree>
    <p:extLst>
      <p:ext uri="{BB962C8B-B14F-4D97-AF65-F5344CB8AC3E}">
        <p14:creationId xmlns:p14="http://schemas.microsoft.com/office/powerpoint/2010/main" val="179292140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最后的最后</a:t>
            </a:r>
            <a:endParaRPr lang="zh-CN" altLang="en-US" dirty="0"/>
          </a:p>
        </p:txBody>
      </p:sp>
      <p:sp>
        <p:nvSpPr>
          <p:cNvPr id="3" name="内容占位符 2"/>
          <p:cNvSpPr>
            <a:spLocks noGrp="1"/>
          </p:cNvSpPr>
          <p:nvPr>
            <p:ph idx="1"/>
          </p:nvPr>
        </p:nvSpPr>
        <p:spPr>
          <a:xfrm>
            <a:off x="3829616" y="3203944"/>
            <a:ext cx="4780984" cy="546383"/>
          </a:xfrm>
        </p:spPr>
        <p:txBody>
          <a:bodyPr>
            <a:normAutofit/>
          </a:bodyPr>
          <a:lstStyle/>
          <a:p>
            <a:pPr marL="0" indent="0">
              <a:buNone/>
            </a:pPr>
            <a:r>
              <a:rPr lang="zh-CN" altLang="en-US" sz="3200" dirty="0" smtClean="0"/>
              <a:t>来聊聊我为什么要来北京</a:t>
            </a:r>
            <a:endParaRPr lang="zh-CN" altLang="en-US" sz="3200" dirty="0"/>
          </a:p>
        </p:txBody>
      </p:sp>
      <p:sp>
        <p:nvSpPr>
          <p:cNvPr id="4" name="灯片编号占位符 3"/>
          <p:cNvSpPr>
            <a:spLocks noGrp="1"/>
          </p:cNvSpPr>
          <p:nvPr>
            <p:ph type="sldNum" sz="quarter" idx="12"/>
          </p:nvPr>
        </p:nvSpPr>
        <p:spPr/>
        <p:txBody>
          <a:bodyPr/>
          <a:lstStyle/>
          <a:p>
            <a:fld id="{40FA2741-BC5F-48E9-9E6B-CBACFFB28EA5}" type="slidenum">
              <a:rPr lang="zh-CN" altLang="en-US" smtClean="0"/>
              <a:t>82</a:t>
            </a:fld>
            <a:endParaRPr lang="zh-CN" altLang="en-US"/>
          </a:p>
        </p:txBody>
      </p:sp>
    </p:spTree>
    <p:extLst>
      <p:ext uri="{BB962C8B-B14F-4D97-AF65-F5344CB8AC3E}">
        <p14:creationId xmlns:p14="http://schemas.microsoft.com/office/powerpoint/2010/main" val="1394687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梯度下降法</a:t>
            </a:r>
            <a:endParaRPr lang="zh-CN" altLang="en-US" dirty="0"/>
          </a:p>
        </p:txBody>
      </p:sp>
      <p:sp>
        <p:nvSpPr>
          <p:cNvPr id="3" name="内容占位符 2"/>
          <p:cNvSpPr>
            <a:spLocks noGrp="1"/>
          </p:cNvSpPr>
          <p:nvPr>
            <p:ph idx="1"/>
          </p:nvPr>
        </p:nvSpPr>
        <p:spPr>
          <a:xfrm>
            <a:off x="838200" y="1825625"/>
            <a:ext cx="10515600" cy="4643414"/>
          </a:xfrm>
        </p:spPr>
        <p:txBody>
          <a:bodyPr>
            <a:normAutofit/>
          </a:bodyPr>
          <a:lstStyle/>
          <a:p>
            <a:r>
              <a:rPr lang="zh-CN" altLang="en-US" dirty="0" smtClean="0"/>
              <a:t>不管函数是不是凸函数，都是可用的，特点是</a:t>
            </a:r>
            <a:endParaRPr lang="en-US" altLang="zh-CN" dirty="0" smtClean="0"/>
          </a:p>
          <a:p>
            <a:pPr lvl="1"/>
            <a:r>
              <a:rPr lang="zh-CN" altLang="en-US" dirty="0" smtClean="0"/>
              <a:t>简单，存储开销小</a:t>
            </a:r>
            <a:endParaRPr lang="en-US" altLang="zh-CN" dirty="0" smtClean="0"/>
          </a:p>
          <a:p>
            <a:pPr lvl="1"/>
            <a:r>
              <a:rPr lang="zh-CN" altLang="en-US" dirty="0" smtClean="0"/>
              <a:t>是其它方法（随机梯度下降，次梯度算法）的基础</a:t>
            </a:r>
            <a:endParaRPr lang="en-US" altLang="zh-CN" dirty="0" smtClean="0"/>
          </a:p>
          <a:p>
            <a:pPr lvl="1"/>
            <a:r>
              <a:rPr lang="zh-CN" altLang="en-US" dirty="0" smtClean="0"/>
              <a:t>收敛速度是线性的（不算快）</a:t>
            </a:r>
            <a:endParaRPr lang="en-US" altLang="zh-CN" dirty="0" smtClean="0"/>
          </a:p>
          <a:p>
            <a:r>
              <a:rPr lang="zh-CN" altLang="en-US" dirty="0" smtClean="0"/>
              <a:t>问题：陷入局部极小怎么办</a:t>
            </a:r>
            <a:endParaRPr lang="en-US" altLang="zh-CN" dirty="0" smtClean="0"/>
          </a:p>
          <a:p>
            <a:pPr lvl="1"/>
            <a:r>
              <a:rPr lang="zh-CN" altLang="en-US" dirty="0" smtClean="0"/>
              <a:t>目前还没有效的解决方法，但是有一定的对应方案：</a:t>
            </a:r>
            <a:r>
              <a:rPr lang="zh-CN" altLang="en-US" dirty="0"/>
              <a:t>模拟</a:t>
            </a:r>
            <a:r>
              <a:rPr lang="zh-CN" altLang="en-US" dirty="0" smtClean="0"/>
              <a:t>退火算法，遗传算法 </a:t>
            </a:r>
            <a:r>
              <a:rPr lang="en-US" altLang="zh-CN" dirty="0">
                <a:hlinkClick r:id="rId2"/>
              </a:rPr>
              <a:t>http://</a:t>
            </a:r>
            <a:r>
              <a:rPr lang="en-US" altLang="zh-CN" dirty="0" smtClean="0">
                <a:hlinkClick r:id="rId2"/>
              </a:rPr>
              <a:t>zhuyuehua.iteye.com/blog/1213828</a:t>
            </a:r>
            <a:r>
              <a:rPr lang="en-US" altLang="zh-CN" dirty="0" smtClean="0"/>
              <a:t> </a:t>
            </a:r>
          </a:p>
          <a:p>
            <a:pPr lvl="2"/>
            <a:r>
              <a:rPr lang="zh-CN" altLang="en-US" dirty="0"/>
              <a:t>它</a:t>
            </a:r>
            <a:r>
              <a:rPr lang="zh-CN" altLang="en-US" dirty="0" smtClean="0"/>
              <a:t>们都与概率算法有关</a:t>
            </a:r>
            <a:endParaRPr lang="en-US" altLang="zh-CN" dirty="0" smtClean="0"/>
          </a:p>
          <a:p>
            <a:r>
              <a:rPr lang="zh-CN" altLang="en-US" dirty="0" smtClean="0"/>
              <a:t>再说几句</a:t>
            </a:r>
            <a:endParaRPr lang="en-US" altLang="zh-CN" dirty="0" smtClean="0"/>
          </a:p>
          <a:p>
            <a:pPr lvl="1"/>
            <a:r>
              <a:rPr lang="zh-CN" altLang="en-US" dirty="0" smtClean="0"/>
              <a:t>暴力搜索是可以得到最优解，但是代价非常高</a:t>
            </a:r>
            <a:endParaRPr lang="en-US" altLang="zh-CN" dirty="0" smtClean="0"/>
          </a:p>
          <a:p>
            <a:pPr lvl="1"/>
            <a:r>
              <a:rPr lang="zh-CN" altLang="en-US" dirty="0" smtClean="0"/>
              <a:t>概率算法至少可以给出近似最优解</a:t>
            </a:r>
            <a:endParaRPr lang="zh-CN" altLang="en-US" dirty="0"/>
          </a:p>
        </p:txBody>
      </p:sp>
      <p:sp>
        <p:nvSpPr>
          <p:cNvPr id="4" name="灯片编号占位符 3"/>
          <p:cNvSpPr>
            <a:spLocks noGrp="1"/>
          </p:cNvSpPr>
          <p:nvPr>
            <p:ph type="sldNum" sz="quarter" idx="12"/>
          </p:nvPr>
        </p:nvSpPr>
        <p:spPr/>
        <p:txBody>
          <a:bodyPr/>
          <a:lstStyle/>
          <a:p>
            <a:fld id="{866B60F5-782E-4018-B295-D2E207BF597C}" type="slidenum">
              <a:rPr lang="zh-CN" altLang="en-US" smtClean="0"/>
              <a:t>9</a:t>
            </a:fld>
            <a:endParaRPr lang="zh-CN" altLang="en-US"/>
          </a:p>
        </p:txBody>
      </p:sp>
    </p:spTree>
    <p:extLst>
      <p:ext uri="{BB962C8B-B14F-4D97-AF65-F5344CB8AC3E}">
        <p14:creationId xmlns:p14="http://schemas.microsoft.com/office/powerpoint/2010/main" val="155760014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2459</TotalTime>
  <Words>4628</Words>
  <Application>Microsoft Macintosh PowerPoint</Application>
  <PresentationFormat>宽屏</PresentationFormat>
  <Paragraphs>683</Paragraphs>
  <Slides>82</Slides>
  <Notes>5</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82</vt:i4>
      </vt:variant>
    </vt:vector>
  </HeadingPairs>
  <TitlesOfParts>
    <vt:vector size="91" baseType="lpstr">
      <vt:lpstr>Arial</vt:lpstr>
      <vt:lpstr>Calibri</vt:lpstr>
      <vt:lpstr>Cambria Math</vt:lpstr>
      <vt:lpstr>Times New Roman</vt:lpstr>
      <vt:lpstr>Wingdings 2</vt:lpstr>
      <vt:lpstr>宋体</vt:lpstr>
      <vt:lpstr>微软雅黑</vt:lpstr>
      <vt:lpstr>Office 主题</vt:lpstr>
      <vt:lpstr>包装程序外壳对象</vt:lpstr>
      <vt:lpstr>基本优化算法 【Introduction】</vt:lpstr>
      <vt:lpstr>提纲</vt:lpstr>
      <vt:lpstr>第一讲 (2016-04-08)</vt:lpstr>
      <vt:lpstr>凸问题</vt:lpstr>
      <vt:lpstr>凸问题</vt:lpstr>
      <vt:lpstr>泰勒展开式</vt:lpstr>
      <vt:lpstr>泰勒展开式-Example</vt:lpstr>
      <vt:lpstr>梯度下降法</vt:lpstr>
      <vt:lpstr>梯度下降法</vt:lpstr>
      <vt:lpstr>梯度下降-Example</vt:lpstr>
      <vt:lpstr>梯度下降-Example</vt:lpstr>
      <vt:lpstr>牛顿迭代法</vt:lpstr>
      <vt:lpstr>牛顿迭代法</vt:lpstr>
      <vt:lpstr>牛顿迭代法</vt:lpstr>
      <vt:lpstr>牛顿迭代法-Example</vt:lpstr>
      <vt:lpstr>牛顿迭代法-Example</vt:lpstr>
      <vt:lpstr>牛顿迭代法-Example</vt:lpstr>
      <vt:lpstr>Levenberg–Marquardt 算法</vt:lpstr>
      <vt:lpstr>Levenberg–Marquardt 算法</vt:lpstr>
      <vt:lpstr>Levenberg–Marquardt 算法-Example</vt:lpstr>
      <vt:lpstr>Levenberg–Marquardt 算法-Example</vt:lpstr>
      <vt:lpstr>拟牛顿法</vt:lpstr>
      <vt:lpstr>BFGS(Broyden,Fletcher,Goldfarb,Shanno)</vt:lpstr>
      <vt:lpstr>BFGS算法</vt:lpstr>
      <vt:lpstr>BFGS算法-Example</vt:lpstr>
      <vt:lpstr>BFGS算法-Example</vt:lpstr>
      <vt:lpstr>LBFGS算法[1]</vt:lpstr>
      <vt:lpstr>LBFGS算法 &amp; Example</vt:lpstr>
      <vt:lpstr>第二讲 (2016-04-20)</vt:lpstr>
      <vt:lpstr>第二讲 (2016-04-20)</vt:lpstr>
      <vt:lpstr>次梯度算法</vt:lpstr>
      <vt:lpstr>次梯度算法</vt:lpstr>
      <vt:lpstr>次梯度算法</vt:lpstr>
      <vt:lpstr>次梯度算法</vt:lpstr>
      <vt:lpstr>次梯度算法-Example</vt:lpstr>
      <vt:lpstr>Bregman Projection问题</vt:lpstr>
      <vt:lpstr>Bregman Projection问题[1]</vt:lpstr>
      <vt:lpstr>Bregman Projection问题</vt:lpstr>
      <vt:lpstr>Bregman Projection问题-Example</vt:lpstr>
      <vt:lpstr>Bregman Projection问题-Example</vt:lpstr>
      <vt:lpstr>Bregman Projection问题-Example</vt:lpstr>
      <vt:lpstr>Bregman Projection问题-Example</vt:lpstr>
      <vt:lpstr>Lagrange对偶问题</vt:lpstr>
      <vt:lpstr>Lagrange对偶问题</vt:lpstr>
      <vt:lpstr>Lagrange对偶问题</vt:lpstr>
      <vt:lpstr>minFunc使用</vt:lpstr>
      <vt:lpstr>minFunc的使用</vt:lpstr>
      <vt:lpstr>minFunc的使用</vt:lpstr>
      <vt:lpstr>minFunc的使用-Example</vt:lpstr>
      <vt:lpstr>minFunc的使用-Example</vt:lpstr>
      <vt:lpstr>下集预告</vt:lpstr>
      <vt:lpstr>第三讲</vt:lpstr>
      <vt:lpstr>第三讲</vt:lpstr>
      <vt:lpstr>随机梯度下降（SGD）</vt:lpstr>
      <vt:lpstr>随机梯度下降（SGD）</vt:lpstr>
      <vt:lpstr>随机梯度下降（SGD）-Links/Example</vt:lpstr>
      <vt:lpstr>共轭梯度下降算法</vt:lpstr>
      <vt:lpstr>共轭梯度下降算法</vt:lpstr>
      <vt:lpstr>共轭梯度下降算法-Example</vt:lpstr>
      <vt:lpstr>共轭梯度下降算法-Example</vt:lpstr>
      <vt:lpstr>共轭梯度下降算法-Example</vt:lpstr>
      <vt:lpstr>共轭梯度下降算法-Link</vt:lpstr>
      <vt:lpstr>EM 算法</vt:lpstr>
      <vt:lpstr>EM 算法-Link</vt:lpstr>
      <vt:lpstr>研究生生涯</vt:lpstr>
      <vt:lpstr>小结</vt:lpstr>
      <vt:lpstr>凸问题</vt:lpstr>
      <vt:lpstr>泰勒展开式</vt:lpstr>
      <vt:lpstr>梯度下降法</vt:lpstr>
      <vt:lpstr>牛顿迭代法</vt:lpstr>
      <vt:lpstr>Levenberg–Marquardt 算法</vt:lpstr>
      <vt:lpstr>BFGS 算法</vt:lpstr>
      <vt:lpstr>BFGS 算法——唯一用了两页的算法</vt:lpstr>
      <vt:lpstr>次梯度算法</vt:lpstr>
      <vt:lpstr>Bregman Projection问题</vt:lpstr>
      <vt:lpstr>拉格朗日对偶问题</vt:lpstr>
      <vt:lpstr>随机梯度下降（SGD）</vt:lpstr>
      <vt:lpstr>共轭梯度下降算法</vt:lpstr>
      <vt:lpstr>EM算法</vt:lpstr>
      <vt:lpstr>新技能get ——矩阵求导</vt:lpstr>
      <vt:lpstr>正事聊完了！！！</vt:lpstr>
      <vt:lpstr>最后的最后</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基本优化算法 【现学现卖】</dc:title>
  <dc:creator>Pual Li</dc:creator>
  <cp:lastModifiedBy>Microsoft Office 用户</cp:lastModifiedBy>
  <cp:revision>107</cp:revision>
  <dcterms:created xsi:type="dcterms:W3CDTF">2016-04-07T11:59:17Z</dcterms:created>
  <dcterms:modified xsi:type="dcterms:W3CDTF">2017-02-26T06:46:59Z</dcterms:modified>
</cp:coreProperties>
</file>